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15"/>
  </p:notesMasterIdLst>
  <p:handoutMasterIdLst>
    <p:handoutMasterId r:id="rId16"/>
  </p:handoutMasterIdLst>
  <p:sldIdLst>
    <p:sldId id="256" r:id="rId3"/>
    <p:sldId id="766" r:id="rId4"/>
    <p:sldId id="803" r:id="rId5"/>
    <p:sldId id="804" r:id="rId6"/>
    <p:sldId id="791" r:id="rId7"/>
    <p:sldId id="800" r:id="rId8"/>
    <p:sldId id="801" r:id="rId9"/>
    <p:sldId id="802" r:id="rId10"/>
    <p:sldId id="805" r:id="rId11"/>
    <p:sldId id="806" r:id="rId12"/>
    <p:sldId id="807" r:id="rId13"/>
    <p:sldId id="738" r:id="rId1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hiyuan Wang" initials="ZW" lastIdx="2" clrIdx="0">
    <p:extLst>
      <p:ext uri="{19B8F6BF-5375-455C-9EA6-DF929625EA0E}">
        <p15:presenceInfo xmlns:p15="http://schemas.microsoft.com/office/powerpoint/2012/main" userId="Zhiyuan Wang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920000"/>
    <a:srgbClr val="595959"/>
    <a:srgbClr val="7B7A26"/>
    <a:srgbClr val="D81F1F"/>
    <a:srgbClr val="FFFFFF"/>
    <a:srgbClr val="0000D4"/>
    <a:srgbClr val="7D017D"/>
    <a:srgbClr val="80007E"/>
    <a:srgbClr val="000000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浅色样式 2 - 强调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1" autoAdjust="0"/>
    <p:restoredTop sz="87387" autoAdjust="0"/>
  </p:normalViewPr>
  <p:slideViewPr>
    <p:cSldViewPr snapToGrid="0">
      <p:cViewPr varScale="1">
        <p:scale>
          <a:sx n="100" d="100"/>
          <a:sy n="100" d="100"/>
        </p:scale>
        <p:origin x="936" y="168"/>
      </p:cViewPr>
      <p:guideLst>
        <p:guide orient="horz" pos="2160"/>
        <p:guide pos="3840"/>
      </p:guideLst>
    </p:cSldViewPr>
  </p:slideViewPr>
  <p:notesTextViewPr>
    <p:cViewPr>
      <p:scale>
        <a:sx n="125" d="100"/>
        <a:sy n="125" d="100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2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EB6612DD-12D2-D1F8-99E9-7FA604DCE59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0A7795D4-A92C-9166-D203-C36B52032BB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F99D21-0C67-4D23-9211-4C7E629DAD7B}" type="datetimeFigureOut">
              <a:rPr lang="zh-CN" altLang="en-US" smtClean="0"/>
              <a:t>2026/8/5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660D5C9-BA53-E1B5-A6EE-D3FF7B6DA65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5AA2268-90C5-F911-C571-12949BE2BEF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40B432-1FDD-470E-A74E-2B8BBBE0C00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62558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3BB8BC-8762-4041-80E2-555111F66107}" type="datetimeFigureOut">
              <a:rPr lang="zh-CN" altLang="en-US" smtClean="0"/>
              <a:t>2026/8/5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027D65-6A24-415C-8558-04F58EB72D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4578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zh-CN" altLang="en-US" b="1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027D65-6A24-415C-8558-04F58EB72D7B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49413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0240DA-3E97-32C3-212F-24FD8CEAEF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18AA8E0A-7716-BBDB-99F7-711DC51EE3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A970E379-D866-0094-C6BC-F83626D788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zh-CN" b="1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F2B7BA6-C2D7-ADBF-8F0E-B7FB876E5E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027D65-6A24-415C-8558-04F58EB72D7B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81533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F73F7-F383-831D-02D5-88039596A9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62E62983-E007-A402-F922-5B2E65D7DF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53ADDAA5-BB43-4941-73C1-EE60CE6B42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zh-CN" b="1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2A338CD-FDD0-705C-731F-B39726ECEA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027D65-6A24-415C-8558-04F58EB72D7B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08741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zh-CN" b="1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027D65-6A24-415C-8558-04F58EB72D7B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78165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6AA3E5-4324-CC93-F5D3-29904732B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B24720D-CB01-5BD2-EECA-F00AB37E18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3D47E2B8-6B40-48BD-F4AA-EC4216906B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zh-CN" b="1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4768D12-890E-231D-9D03-0A87E38005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027D65-6A24-415C-8558-04F58EB72D7B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74981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751D7E-39FC-5C04-6F23-1BAE5D3FD8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3D98DB5D-1DDD-506C-C380-6522941B79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7BCD4BD3-85CC-91EA-E757-2F21CD7AC1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zh-CN" b="1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5EA66E6-6E55-02F7-3005-F213EDFD84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027D65-6A24-415C-8558-04F58EB72D7B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41147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zh-CN" b="1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027D65-6A24-415C-8558-04F58EB72D7B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94552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45979A-D3A5-D707-015A-4C921D8275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BEC460D-4EFD-77DF-BA44-D7C9F29E6F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FE3728C7-E87C-88AA-031B-03FF61E5F3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zh-CN" b="1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F3941D1-6391-AF64-6299-21B1588624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027D65-6A24-415C-8558-04F58EB72D7B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53125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93DF3-EA2F-20F3-D2C2-EA24C21A99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8052C7BD-3459-BCB3-1E43-7839080A5D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5FA1616-D740-884E-BFAC-15CC60CF2F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zh-CN" b="1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73E5577-4D9C-B047-48B7-D06E3EDB8D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027D65-6A24-415C-8558-04F58EB72D7B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76787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9D9CF-F8C5-61B1-25BB-1863889952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0CC1A05-3997-B4BB-3DB8-EACD191FA8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57754093-4671-C86E-D5B7-174EFD412B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zh-CN" b="1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E6A3E17-661F-AC10-21AC-EB8A0D8866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027D65-6A24-415C-8558-04F58EB72D7B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43246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8397B-61A2-2DB6-B06D-C89C26944F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7A968CA-2568-402C-4EE4-18409AC7AB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895899B2-AAA5-DC3E-6701-C170F7D7F6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zh-CN" b="1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EA7F528-CB4A-E506-7BDD-DB13F40CB2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027D65-6A24-415C-8558-04F58EB72D7B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8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D21696BF-5D9D-4AF2-8893-DC16B8ADBE5C}" type="datetimeFigureOut">
              <a:rPr lang="zh-CN" altLang="en-US" smtClean="0"/>
              <a:t>2026/8/5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29319544-D4A8-4B72-9B7E-825E43A07A7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8996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D21696BF-5D9D-4AF2-8893-DC16B8ADBE5C}" type="datetimeFigureOut">
              <a:rPr lang="zh-CN" altLang="en-US" smtClean="0"/>
              <a:t>2026/8/5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29319544-D4A8-4B72-9B7E-825E43A07A7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8389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D21696BF-5D9D-4AF2-8893-DC16B8ADBE5C}" type="datetimeFigureOut">
              <a:rPr lang="zh-CN" altLang="en-US" smtClean="0"/>
              <a:t>2026/8/5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29319544-D4A8-4B72-9B7E-825E43A07A7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22863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>
          <a:xfrm>
            <a:off x="8805335" y="6552844"/>
            <a:ext cx="3208020" cy="365125"/>
          </a:xfrm>
        </p:spPr>
        <p:txBody>
          <a:bodyPr/>
          <a:lstStyle/>
          <a:p>
            <a:r>
              <a:rPr lang="en-US" altLang="zh-CN"/>
              <a:t>2021</a:t>
            </a:r>
            <a:r>
              <a:rPr lang="zh-CN" altLang="en-US"/>
              <a:t>年</a:t>
            </a:r>
            <a:r>
              <a:rPr lang="en-US" altLang="zh-CN"/>
              <a:t>04</a:t>
            </a:r>
            <a:r>
              <a:rPr lang="zh-CN" altLang="en-US"/>
              <a:t>月</a:t>
            </a:r>
            <a:r>
              <a:rPr lang="en-US" altLang="zh-CN"/>
              <a:t>25</a:t>
            </a:r>
            <a:r>
              <a:rPr lang="zh-CN" altLang="en-US"/>
              <a:t>日                </a:t>
            </a:r>
            <a:fld id="{AA61C920-E113-4D23-9476-F0ACCB0A9EE3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218926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>
          <a:xfrm>
            <a:off x="8805335" y="6552844"/>
            <a:ext cx="3208020" cy="365125"/>
          </a:xfrm>
        </p:spPr>
        <p:txBody>
          <a:bodyPr/>
          <a:lstStyle/>
          <a:p>
            <a:r>
              <a:rPr lang="en-US" altLang="zh-CN"/>
              <a:t>2021</a:t>
            </a:r>
            <a:r>
              <a:rPr lang="zh-CN" altLang="en-US"/>
              <a:t>年</a:t>
            </a:r>
            <a:r>
              <a:rPr lang="en-US" altLang="zh-CN"/>
              <a:t>04</a:t>
            </a:r>
            <a:r>
              <a:rPr lang="zh-CN" altLang="en-US"/>
              <a:t>月</a:t>
            </a:r>
            <a:r>
              <a:rPr lang="en-US" altLang="zh-CN"/>
              <a:t>25</a:t>
            </a:r>
            <a:r>
              <a:rPr lang="zh-CN" altLang="en-US"/>
              <a:t>日                </a:t>
            </a:r>
            <a:fld id="{AA61C920-E113-4D23-9476-F0ACCB0A9EE3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219056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696BF-5D9D-4AF2-8893-DC16B8ADBE5C}" type="datetimeFigureOut">
              <a:rPr lang="zh-CN" altLang="en-US" smtClean="0"/>
              <a:t>2026/8/5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19544-D4A8-4B72-9B7E-825E43A07A7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95504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696BF-5D9D-4AF2-8893-DC16B8ADBE5C}" type="datetimeFigureOut">
              <a:rPr lang="zh-CN" altLang="en-US" smtClean="0"/>
              <a:t>2026/8/5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王志远</a:t>
            </a:r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19544-D4A8-4B72-9B7E-825E43A07A78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337707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696BF-5D9D-4AF2-8893-DC16B8ADBE5C}" type="datetimeFigureOut">
              <a:rPr lang="zh-CN" altLang="en-US" smtClean="0"/>
              <a:t>2026/8/5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19544-D4A8-4B72-9B7E-825E43A07A7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76790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696BF-5D9D-4AF2-8893-DC16B8ADBE5C}" type="datetimeFigureOut">
              <a:rPr lang="zh-CN" altLang="en-US" smtClean="0"/>
              <a:t>2026/8/5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19544-D4A8-4B72-9B7E-825E43A07A7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92249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696BF-5D9D-4AF2-8893-DC16B8ADBE5C}" type="datetimeFigureOut">
              <a:rPr lang="zh-CN" altLang="en-US" smtClean="0"/>
              <a:t>2026/8/5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19544-D4A8-4B72-9B7E-825E43A07A7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197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696BF-5D9D-4AF2-8893-DC16B8ADBE5C}" type="datetimeFigureOut">
              <a:rPr lang="zh-CN" altLang="en-US" smtClean="0"/>
              <a:t>2026/8/5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19544-D4A8-4B72-9B7E-825E43A07A7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1912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D21696BF-5D9D-4AF2-8893-DC16B8ADBE5C}" type="datetimeFigureOut">
              <a:rPr lang="zh-CN" altLang="en-US" smtClean="0"/>
              <a:t>2026/8/5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rPr lang="zh-CN" altLang="en-US" dirty="0"/>
              <a:t>王志远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29319544-D4A8-4B72-9B7E-825E43A07A78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879283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696BF-5D9D-4AF2-8893-DC16B8ADBE5C}" type="datetimeFigureOut">
              <a:rPr lang="zh-CN" altLang="en-US" smtClean="0"/>
              <a:t>2026/8/5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19544-D4A8-4B72-9B7E-825E43A07A7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26588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696BF-5D9D-4AF2-8893-DC16B8ADBE5C}" type="datetimeFigureOut">
              <a:rPr lang="zh-CN" altLang="en-US" smtClean="0"/>
              <a:t>2026/8/5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19544-D4A8-4B72-9B7E-825E43A07A7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34051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696BF-5D9D-4AF2-8893-DC16B8ADBE5C}" type="datetimeFigureOut">
              <a:rPr lang="zh-CN" altLang="en-US" smtClean="0"/>
              <a:t>2026/8/5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19544-D4A8-4B72-9B7E-825E43A07A7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47233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696BF-5D9D-4AF2-8893-DC16B8ADBE5C}" type="datetimeFigureOut">
              <a:rPr lang="zh-CN" altLang="en-US" smtClean="0"/>
              <a:t>2026/8/5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19544-D4A8-4B72-9B7E-825E43A07A7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30035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696BF-5D9D-4AF2-8893-DC16B8ADBE5C}" type="datetimeFigureOut">
              <a:rPr lang="zh-CN" altLang="en-US" smtClean="0"/>
              <a:t>2026/8/5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19544-D4A8-4B72-9B7E-825E43A07A7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07729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1019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44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D21696BF-5D9D-4AF2-8893-DC16B8ADBE5C}" type="datetimeFigureOut">
              <a:rPr lang="zh-CN" altLang="en-US" smtClean="0"/>
              <a:t>2026/8/5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29319544-D4A8-4B72-9B7E-825E43A07A7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7831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D21696BF-5D9D-4AF2-8893-DC16B8ADBE5C}" type="datetimeFigureOut">
              <a:rPr lang="zh-CN" altLang="en-US" smtClean="0"/>
              <a:t>2026/8/5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29319544-D4A8-4B72-9B7E-825E43A07A7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6777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D21696BF-5D9D-4AF2-8893-DC16B8ADBE5C}" type="datetimeFigureOut">
              <a:rPr lang="zh-CN" altLang="en-US" smtClean="0"/>
              <a:t>2026/8/5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29319544-D4A8-4B72-9B7E-825E43A07A7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3869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D21696BF-5D9D-4AF2-8893-DC16B8ADBE5C}" type="datetimeFigureOut">
              <a:rPr lang="zh-CN" altLang="en-US" smtClean="0"/>
              <a:t>2026/8/5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29319544-D4A8-4B72-9B7E-825E43A07A7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3988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D21696BF-5D9D-4AF2-8893-DC16B8ADBE5C}" type="datetimeFigureOut">
              <a:rPr lang="zh-CN" altLang="en-US" smtClean="0"/>
              <a:t>2026/8/5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29319544-D4A8-4B72-9B7E-825E43A07A7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6769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400"/>
            </a:lvl2pPr>
            <a:lvl3pPr marL="914354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2" indent="0">
              <a:buNone/>
              <a:defRPr sz="1000"/>
            </a:lvl7pPr>
            <a:lvl8pPr marL="3200240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D21696BF-5D9D-4AF2-8893-DC16B8ADBE5C}" type="datetimeFigureOut">
              <a:rPr lang="zh-CN" altLang="en-US" smtClean="0"/>
              <a:t>2026/8/5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29319544-D4A8-4B72-9B7E-825E43A07A7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9933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400"/>
            </a:lvl2pPr>
            <a:lvl3pPr marL="914354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2" indent="0">
              <a:buNone/>
              <a:defRPr sz="1000"/>
            </a:lvl7pPr>
            <a:lvl8pPr marL="3200240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D21696BF-5D9D-4AF2-8893-DC16B8ADBE5C}" type="datetimeFigureOut">
              <a:rPr lang="zh-CN" altLang="en-US" smtClean="0"/>
              <a:t>2026/8/5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29319544-D4A8-4B72-9B7E-825E43A07A7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2558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Rectangle 2"/>
          <p:cNvSpPr>
            <a:spLocks noChangeArrowheads="1"/>
          </p:cNvSpPr>
          <p:nvPr userDrawn="1"/>
        </p:nvSpPr>
        <p:spPr bwMode="auto">
          <a:xfrm>
            <a:off x="8222456" y="6612178"/>
            <a:ext cx="3969544" cy="2520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wrap="none" anchor="ctr"/>
          <a:lstStyle>
            <a:lvl1pPr eaLnBrk="0" hangingPunct="0"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Rectangle 2"/>
          <p:cNvSpPr>
            <a:spLocks noChangeArrowheads="1"/>
          </p:cNvSpPr>
          <p:nvPr userDrawn="1"/>
        </p:nvSpPr>
        <p:spPr bwMode="auto">
          <a:xfrm>
            <a:off x="3979071" y="6612178"/>
            <a:ext cx="4243388" cy="252000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txBody>
          <a:bodyPr wrap="none" anchor="ctr"/>
          <a:lstStyle>
            <a:lvl1pPr eaLnBrk="0" hangingPunct="0"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-1" y="6612177"/>
            <a:ext cx="3979069" cy="252000"/>
          </a:xfrm>
          <a:prstGeom prst="rect">
            <a:avLst/>
          </a:prstGeom>
          <a:solidFill>
            <a:srgbClr val="A30000"/>
          </a:solidFill>
          <a:ln>
            <a:noFill/>
          </a:ln>
        </p:spPr>
        <p:txBody>
          <a:bodyPr wrap="none" anchor="ctr"/>
          <a:lstStyle>
            <a:lvl1pPr eaLnBrk="0" hangingPunct="0"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Text Box 7"/>
          <p:cNvSpPr txBox="1">
            <a:spLocks noChangeArrowheads="1"/>
          </p:cNvSpPr>
          <p:nvPr userDrawn="1"/>
        </p:nvSpPr>
        <p:spPr bwMode="auto">
          <a:xfrm>
            <a:off x="506590" y="6597355"/>
            <a:ext cx="300047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altLang="zh-CN" sz="1200" b="1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Wenhao</a:t>
            </a:r>
            <a:r>
              <a:rPr lang="en-US" altLang="zh-CN" sz="1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Lu</a:t>
            </a:r>
            <a:r>
              <a:rPr lang="zh-CN" altLang="en-US" sz="1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（</a:t>
            </a:r>
            <a:r>
              <a:rPr lang="en-US" altLang="zh-CN" sz="1200" b="1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Beihang</a:t>
            </a:r>
            <a:r>
              <a:rPr lang="en-US" altLang="zh-CN" sz="1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University</a:t>
            </a:r>
            <a:r>
              <a:rPr lang="zh-CN" altLang="en-US" sz="1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）</a:t>
            </a:r>
          </a:p>
        </p:txBody>
      </p:sp>
      <p:sp>
        <p:nvSpPr>
          <p:cNvPr id="11" name="文本框 10"/>
          <p:cNvSpPr txBox="1"/>
          <p:nvPr userDrawn="1"/>
        </p:nvSpPr>
        <p:spPr>
          <a:xfrm>
            <a:off x="8521360" y="6612177"/>
            <a:ext cx="36706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zh-CN" sz="1200" b="1" kern="1200" dirty="0">
                <a:solidFill>
                  <a:srgbClr val="A3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2026/08/07       </a:t>
            </a:r>
            <a:fld id="{24E6EC1A-4DF9-4516-8F7E-3A83F4758D99}" type="slidenum">
              <a:rPr kumimoji="1" lang="en-US" altLang="zh-CN" sz="1200" b="1" kern="1200" smtClean="0">
                <a:solidFill>
                  <a:srgbClr val="A3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pPr algn="r"/>
              <a:t>‹#›</a:t>
            </a:fld>
            <a:r>
              <a:rPr kumimoji="1" lang="en-US" altLang="zh-CN" sz="1200" b="1" kern="1200" dirty="0">
                <a:solidFill>
                  <a:srgbClr val="A3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/ 12</a:t>
            </a:r>
            <a:endParaRPr kumimoji="1" lang="zh-CN" altLang="en-US" sz="1200" b="1" kern="1200" dirty="0">
              <a:solidFill>
                <a:srgbClr val="A3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4223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8/5/26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19" name="Rectangle 2">
            <a:extLst>
              <a:ext uri="{FF2B5EF4-FFF2-40B4-BE49-F238E27FC236}">
                <a16:creationId xmlns:a16="http://schemas.microsoft.com/office/drawing/2014/main" id="{1F34D616-A123-4382-A711-3E6ECD23644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222456" y="6603221"/>
            <a:ext cx="3969544" cy="2520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wrap="none" anchor="ctr"/>
          <a:lstStyle>
            <a:lvl1pPr eaLnBrk="0" hangingPunct="0"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endParaRPr lang="zh-CN" altLang="en-US" sz="2800">
              <a:latin typeface="+mn-lt"/>
              <a:ea typeface="微软雅黑" panose="020B0503020204020204" pitchFamily="34" charset="-122"/>
            </a:endParaRPr>
          </a:p>
        </p:txBody>
      </p:sp>
      <p:sp>
        <p:nvSpPr>
          <p:cNvPr id="20" name="Rectangle 2">
            <a:extLst>
              <a:ext uri="{FF2B5EF4-FFF2-40B4-BE49-F238E27FC236}">
                <a16:creationId xmlns:a16="http://schemas.microsoft.com/office/drawing/2014/main" id="{5B032982-53E5-4F95-9593-F77A6D33628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979071" y="6603221"/>
            <a:ext cx="4243388" cy="252000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txBody>
          <a:bodyPr wrap="none" anchor="ctr"/>
          <a:lstStyle>
            <a:lvl1pPr eaLnBrk="0" hangingPunct="0"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endParaRPr lang="zh-CN" altLang="en-US" sz="2800">
              <a:latin typeface="+mn-lt"/>
              <a:ea typeface="微软雅黑" panose="020B0503020204020204" pitchFamily="34" charset="-122"/>
            </a:endParaRPr>
          </a:p>
        </p:txBody>
      </p:sp>
      <p:sp>
        <p:nvSpPr>
          <p:cNvPr id="21" name="Rectangle 2">
            <a:extLst>
              <a:ext uri="{FF2B5EF4-FFF2-40B4-BE49-F238E27FC236}">
                <a16:creationId xmlns:a16="http://schemas.microsoft.com/office/drawing/2014/main" id="{24E2031E-17EE-4369-8FB0-F9794185965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" y="6603220"/>
            <a:ext cx="3979069" cy="252000"/>
          </a:xfrm>
          <a:prstGeom prst="rect">
            <a:avLst/>
          </a:prstGeom>
          <a:solidFill>
            <a:srgbClr val="A30000"/>
          </a:solidFill>
          <a:ln>
            <a:noFill/>
          </a:ln>
        </p:spPr>
        <p:txBody>
          <a:bodyPr wrap="none" anchor="ctr"/>
          <a:lstStyle>
            <a:lvl1pPr eaLnBrk="0" hangingPunct="0"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endParaRPr lang="zh-CN" altLang="en-US" sz="2800">
              <a:latin typeface="+mn-lt"/>
              <a:ea typeface="微软雅黑" panose="020B0503020204020204" pitchFamily="34" charset="-122"/>
            </a:endParaRPr>
          </a:p>
        </p:txBody>
      </p:sp>
      <p:sp>
        <p:nvSpPr>
          <p:cNvPr id="22" name="Text Box 7">
            <a:extLst>
              <a:ext uri="{FF2B5EF4-FFF2-40B4-BE49-F238E27FC236}">
                <a16:creationId xmlns:a16="http://schemas.microsoft.com/office/drawing/2014/main" id="{28035FA1-7B9E-49E1-83E1-2F1647D1058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06590" y="6576580"/>
            <a:ext cx="300047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" altLang="zh-CN" sz="1200" b="1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Wenhao</a:t>
            </a:r>
            <a:r>
              <a:rPr lang="en" altLang="zh-CN" sz="1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Lu </a:t>
            </a:r>
            <a:r>
              <a:rPr lang="en-US" altLang="zh-CN" sz="1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(</a:t>
            </a:r>
            <a:r>
              <a:rPr lang="en" altLang="zh-CN" sz="1200" b="1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Beihang</a:t>
            </a:r>
            <a:r>
              <a:rPr lang="en" altLang="zh-CN" sz="1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University)</a:t>
            </a:r>
            <a:endParaRPr lang="zh-CN" altLang="en" sz="1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5BEC3802-A66A-4FB2-9655-FE78ADA828E6}"/>
              </a:ext>
            </a:extLst>
          </p:cNvPr>
          <p:cNvSpPr txBox="1"/>
          <p:nvPr userDrawn="1"/>
        </p:nvSpPr>
        <p:spPr>
          <a:xfrm>
            <a:off x="8521360" y="6572740"/>
            <a:ext cx="367064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zh-CN" sz="1500" b="1" kern="1200" dirty="0">
                <a:solidFill>
                  <a:srgbClr val="A30000"/>
                </a:solidFill>
                <a:latin typeface="+mn-lt"/>
                <a:ea typeface="微软雅黑" panose="020B0503020204020204" pitchFamily="34" charset="-122"/>
                <a:cs typeface="Arial" panose="020B0604020202020204" pitchFamily="34" charset="0"/>
              </a:rPr>
              <a:t>2026/08/07              </a:t>
            </a:r>
            <a:fld id="{24E6EC1A-4DF9-4516-8F7E-3A83F4758D99}" type="slidenum">
              <a:rPr kumimoji="1" lang="en-US" altLang="zh-CN" sz="1500" b="1" kern="1200" smtClean="0">
                <a:solidFill>
                  <a:srgbClr val="A30000"/>
                </a:solidFill>
                <a:latin typeface="+mn-lt"/>
                <a:ea typeface="微软雅黑" panose="020B0503020204020204" pitchFamily="34" charset="-122"/>
                <a:cs typeface="Arial" panose="020B0604020202020204" pitchFamily="34" charset="0"/>
              </a:rPr>
              <a:pPr algn="r"/>
              <a:t>‹#›</a:t>
            </a:fld>
            <a:r>
              <a:rPr kumimoji="1" lang="en-US" altLang="zh-CN" sz="1500" b="1" kern="1200" dirty="0">
                <a:solidFill>
                  <a:srgbClr val="A30000"/>
                </a:solidFill>
                <a:latin typeface="+mn-lt"/>
                <a:ea typeface="微软雅黑" panose="020B0503020204020204" pitchFamily="34" charset="-122"/>
                <a:cs typeface="Arial" panose="020B0604020202020204" pitchFamily="34" charset="0"/>
              </a:rPr>
              <a:t> / 12</a:t>
            </a:r>
            <a:endParaRPr kumimoji="1" lang="zh-CN" altLang="en-US" sz="1500" b="1" kern="1200" dirty="0">
              <a:solidFill>
                <a:srgbClr val="A30000"/>
              </a:solidFill>
              <a:latin typeface="+mn-lt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5977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4.jpe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1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622203" y="916762"/>
            <a:ext cx="10996704" cy="1972795"/>
          </a:xfrm>
          <a:prstGeom prst="roundRect">
            <a:avLst>
              <a:gd name="adj" fmla="val 5909"/>
            </a:avLst>
          </a:prstGeom>
          <a:solidFill>
            <a:srgbClr val="D9D9D9"/>
          </a:solidFill>
          <a:ln>
            <a:noFill/>
          </a:ln>
          <a:effectLst>
            <a:outerShdw blurRad="1143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" altLang="zh-CN" sz="3200" b="1" dirty="0">
                <a:solidFill>
                  <a:srgbClr val="920000"/>
                </a:solidFill>
                <a:cs typeface="Arial" panose="020B0604020202020204" pitchFamily="34" charset="0"/>
              </a:rPr>
              <a:t>LFRI: Efficient Routing Emulation for LEO</a:t>
            </a:r>
            <a:r>
              <a:rPr lang="zh-CN" altLang="en-US" sz="3200" b="1" dirty="0">
                <a:solidFill>
                  <a:srgbClr val="920000"/>
                </a:solidFill>
                <a:cs typeface="Arial" panose="020B0604020202020204" pitchFamily="34" charset="0"/>
              </a:rPr>
              <a:t> </a:t>
            </a:r>
            <a:r>
              <a:rPr lang="en" altLang="zh-CN" sz="3200" b="1" dirty="0">
                <a:solidFill>
                  <a:srgbClr val="920000"/>
                </a:solidFill>
                <a:cs typeface="Arial" panose="020B0604020202020204" pitchFamily="34" charset="0"/>
              </a:rPr>
              <a:t>Mega</a:t>
            </a:r>
            <a:r>
              <a:rPr lang="zh-CN" altLang="en-US" sz="3200" b="1" dirty="0">
                <a:solidFill>
                  <a:srgbClr val="920000"/>
                </a:solidFill>
                <a:cs typeface="Arial" panose="020B0604020202020204" pitchFamily="34" charset="0"/>
              </a:rPr>
              <a:t> </a:t>
            </a:r>
            <a:r>
              <a:rPr lang="en" altLang="zh-CN" sz="3200" b="1" dirty="0">
                <a:solidFill>
                  <a:srgbClr val="920000"/>
                </a:solidFill>
                <a:cs typeface="Arial" panose="020B0604020202020204" pitchFamily="34" charset="0"/>
              </a:rPr>
              <a:t>Constellations</a:t>
            </a:r>
            <a:endParaRPr lang="zh-CN" altLang="en-US" sz="3200" b="1" dirty="0">
              <a:solidFill>
                <a:srgbClr val="920000"/>
              </a:solidFill>
              <a:cs typeface="Arial" panose="020B0604020202020204" pitchFamily="34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79C19E36-6A9D-6C65-8CBD-59ACD8642D6B}"/>
              </a:ext>
            </a:extLst>
          </p:cNvPr>
          <p:cNvSpPr txBox="1"/>
          <p:nvPr/>
        </p:nvSpPr>
        <p:spPr>
          <a:xfrm>
            <a:off x="1972250" y="4190198"/>
            <a:ext cx="82966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" altLang="zh-CN" sz="2800" b="1" i="0" u="none" strike="noStrike" dirty="0" err="1">
                <a:solidFill>
                  <a:schemeClr val="accent2"/>
                </a:solidFill>
                <a:effectLst/>
              </a:rPr>
              <a:t>Wenhao</a:t>
            </a:r>
            <a:r>
              <a:rPr lang="en" altLang="zh-CN" sz="2800" b="1" i="0" u="none" strike="noStrike" dirty="0">
                <a:solidFill>
                  <a:schemeClr val="accent2"/>
                </a:solidFill>
                <a:effectLst/>
              </a:rPr>
              <a:t> Lu</a:t>
            </a:r>
            <a:r>
              <a:rPr lang="en-US" altLang="zh-CN" sz="2800" b="1" dirty="0"/>
              <a:t>,</a:t>
            </a:r>
            <a:r>
              <a:rPr lang="en-US" altLang="zh-CN" sz="2800" b="1" dirty="0">
                <a:solidFill>
                  <a:srgbClr val="A30000"/>
                </a:solidFill>
              </a:rPr>
              <a:t> </a:t>
            </a:r>
            <a:r>
              <a:rPr lang="en-US" altLang="zh-CN" sz="2800" b="1" dirty="0" err="1"/>
              <a:t>Zhiyuan</a:t>
            </a:r>
            <a:r>
              <a:rPr lang="en-US" altLang="zh-CN" sz="2800" b="1" dirty="0"/>
              <a:t> Wang, Shan Zhang, Hongbin Luo</a:t>
            </a:r>
            <a:endParaRPr lang="en" altLang="zh-CN" sz="2800" b="1" i="0" u="none" strike="noStrike" dirty="0">
              <a:effectLst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F5A4E434-361C-43E1-BFC3-A5D56016415E}"/>
              </a:ext>
            </a:extLst>
          </p:cNvPr>
          <p:cNvSpPr txBox="1"/>
          <p:nvPr/>
        </p:nvSpPr>
        <p:spPr>
          <a:xfrm>
            <a:off x="4629442" y="5139161"/>
            <a:ext cx="29822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" altLang="zh-CN" sz="2800" b="1" dirty="0">
                <a:solidFill>
                  <a:srgbClr val="333333"/>
                </a:solidFill>
              </a:rPr>
              <a:t>Beihang University</a:t>
            </a:r>
            <a:endParaRPr kumimoji="1" lang="zh-CN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55961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91"/>
    </mc:Choice>
    <mc:Fallback xmlns="">
      <p:transition spd="slow" advTm="179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A44587-4CF9-3245-F254-C41E137D9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7FA2BCD0-C398-00F0-7995-AE49F34C40ED}"/>
              </a:ext>
            </a:extLst>
          </p:cNvPr>
          <p:cNvSpPr/>
          <p:nvPr/>
        </p:nvSpPr>
        <p:spPr>
          <a:xfrm>
            <a:off x="0" y="0"/>
            <a:ext cx="12192000" cy="62484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400" b="1" dirty="0">
                <a:solidFill>
                  <a:srgbClr val="A3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Evaluation: Route Installation Latency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290755A6-8C48-991E-08BB-008ACFB9DF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0133" y="3131961"/>
            <a:ext cx="7151733" cy="2660849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6CEEFC9E-D71E-5580-5B17-AE3047B2A60F}"/>
              </a:ext>
            </a:extLst>
          </p:cNvPr>
          <p:cNvSpPr txBox="1"/>
          <p:nvPr/>
        </p:nvSpPr>
        <p:spPr>
          <a:xfrm>
            <a:off x="225105" y="716418"/>
            <a:ext cx="11268164" cy="478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2400" b="1" kern="0" dirty="0">
                <a:solidFill>
                  <a:srgbClr val="00206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Reduce Route Installation Latency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4741E12B-6CAC-3CFE-F5B6-B6DF88C45078}"/>
              </a:ext>
            </a:extLst>
          </p:cNvPr>
          <p:cNvSpPr txBox="1"/>
          <p:nvPr/>
        </p:nvSpPr>
        <p:spPr>
          <a:xfrm>
            <a:off x="225104" y="1190396"/>
            <a:ext cx="11268163" cy="17113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1" lang="en-US" altLang="zh-CN" b="1" kern="0" dirty="0">
                <a:solidFill>
                  <a:srgbClr val="00206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Metrics: Installation latency of a batch of route which generated by each routing calculation</a:t>
            </a:r>
          </a:p>
          <a:p>
            <a:pPr marL="285750" indent="-285750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1" lang="en-US" altLang="zh-CN" b="1" kern="0" dirty="0">
                <a:solidFill>
                  <a:srgbClr val="00206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Filtering non-effective routes significantly reduces route installation latency</a:t>
            </a:r>
          </a:p>
          <a:p>
            <a:pPr marL="285750" indent="-285750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1" lang="en-US" altLang="zh-CN" b="1" kern="0" dirty="0">
                <a:solidFill>
                  <a:srgbClr val="00206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Lock-free installation method achieves an order-of-magnitude reduction in latency</a:t>
            </a:r>
          </a:p>
          <a:p>
            <a:pPr marL="285750" indent="-285750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1" lang="en-US" altLang="zh-CN" b="1" kern="0" dirty="0">
                <a:solidFill>
                  <a:srgbClr val="00206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Combining both methods lowers the latency to less than 1% of the original level</a:t>
            </a:r>
          </a:p>
        </p:txBody>
      </p:sp>
    </p:spTree>
    <p:extLst>
      <p:ext uri="{BB962C8B-B14F-4D97-AF65-F5344CB8AC3E}">
        <p14:creationId xmlns:p14="http://schemas.microsoft.com/office/powerpoint/2010/main" val="28650337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531593-5A34-C17F-3C26-F82ECD772A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CCCF9D8E-6F7A-EA2C-C4F0-48150A688427}"/>
              </a:ext>
            </a:extLst>
          </p:cNvPr>
          <p:cNvSpPr/>
          <p:nvPr/>
        </p:nvSpPr>
        <p:spPr>
          <a:xfrm>
            <a:off x="0" y="0"/>
            <a:ext cx="12192000" cy="62484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400" b="1" dirty="0">
                <a:solidFill>
                  <a:srgbClr val="A30000"/>
                </a:solidFill>
                <a:ea typeface="微软雅黑" panose="020B0503020204020204" pitchFamily="34" charset="-122"/>
                <a:cs typeface="Calibri" panose="020F0502020204030204" pitchFamily="34" charset="0"/>
              </a:rPr>
              <a:t>Case Study: Path Available Ratio </a:t>
            </a:r>
            <a:endParaRPr lang="en-US" altLang="zh-CN" sz="2400" b="1" dirty="0">
              <a:solidFill>
                <a:srgbClr val="A30000"/>
              </a:solidFill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1DB96E90-EE0A-0868-9A2B-4E5F4D0BF4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9604" y="3647895"/>
            <a:ext cx="3441405" cy="187960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2C0CB96F-047D-A871-21E0-5683B8396C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824" y="3684665"/>
            <a:ext cx="3441405" cy="1861446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387B705-C93A-EE82-1343-8E1E27896D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0385" y="3647895"/>
            <a:ext cx="3715656" cy="1898216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9052A6BC-8906-5A33-084B-A8B4231D45D8}"/>
              </a:ext>
            </a:extLst>
          </p:cNvPr>
          <p:cNvSpPr txBox="1"/>
          <p:nvPr/>
        </p:nvSpPr>
        <p:spPr>
          <a:xfrm>
            <a:off x="225105" y="716418"/>
            <a:ext cx="11268164" cy="478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2400" b="1" kern="0" dirty="0">
                <a:solidFill>
                  <a:srgbClr val="00206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Enhances the consistency of repeated experimental results.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2AE08BA1-B7CD-8DC9-9AC2-DC526D406FEE}"/>
              </a:ext>
            </a:extLst>
          </p:cNvPr>
          <p:cNvSpPr txBox="1"/>
          <p:nvPr/>
        </p:nvSpPr>
        <p:spPr>
          <a:xfrm>
            <a:off x="225104" y="1190396"/>
            <a:ext cx="11966896" cy="17113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1" lang="en-US" altLang="zh-CN" b="1" kern="0" dirty="0">
                <a:solidFill>
                  <a:srgbClr val="00206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Traditional method: experimental results exhibit high variance and significant data dispersion</a:t>
            </a:r>
          </a:p>
          <a:p>
            <a:pPr marL="285750" indent="-285750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1" lang="en-US" altLang="zh-CN" b="1" kern="0" dirty="0">
                <a:solidFill>
                  <a:srgbClr val="00206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Our method: tightly clustered experimental results with high consistency</a:t>
            </a:r>
          </a:p>
          <a:p>
            <a:pPr marL="285750" indent="-285750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1" lang="en-US" altLang="zh-CN" b="1" kern="0" dirty="0">
                <a:solidFill>
                  <a:srgbClr val="00206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Reason: path recovery time is constrained by</a:t>
            </a:r>
            <a:r>
              <a:rPr kumimoji="1" lang="zh-CN" altLang="en-US" b="1" kern="0" dirty="0">
                <a:solidFill>
                  <a:srgbClr val="00206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kumimoji="1" lang="en-US" altLang="zh-CN" b="1" kern="0" dirty="0">
                <a:solidFill>
                  <a:srgbClr val="00206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unoptimized route installation latency, high mean delay and large variance.</a:t>
            </a:r>
          </a:p>
          <a:p>
            <a:pPr marL="285750" indent="-285750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1" lang="en-US" altLang="zh-CN" b="1" kern="0" dirty="0">
                <a:solidFill>
                  <a:srgbClr val="00206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Our method optimizes route installation latency, restoring the expected distribution of path recovery time.</a:t>
            </a:r>
          </a:p>
        </p:txBody>
      </p:sp>
    </p:spTree>
    <p:extLst>
      <p:ext uri="{BB962C8B-B14F-4D97-AF65-F5344CB8AC3E}">
        <p14:creationId xmlns:p14="http://schemas.microsoft.com/office/powerpoint/2010/main" val="31401795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文本框 16">
            <a:extLst>
              <a:ext uri="{FF2B5EF4-FFF2-40B4-BE49-F238E27FC236}">
                <a16:creationId xmlns:a16="http://schemas.microsoft.com/office/drawing/2014/main" id="{7A945FDB-4633-4EB4-A787-5F876906C4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61931"/>
            <a:ext cx="12192000" cy="293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indent="0" algn="ctr">
              <a:spcAft>
                <a:spcPts val="500"/>
              </a:spcAft>
            </a:pPr>
            <a:r>
              <a:rPr lang="en-US" altLang="zh-CN" sz="4800" b="1" dirty="0">
                <a:solidFill>
                  <a:srgbClr val="A30000"/>
                </a:solidFill>
                <a:latin typeface="+mn-lt"/>
                <a:ea typeface="微软雅黑" panose="020B0503020204020204" pitchFamily="34" charset="-122"/>
              </a:rPr>
              <a:t>Thank You !</a:t>
            </a:r>
          </a:p>
          <a:p>
            <a:pPr marL="0" indent="0" algn="r">
              <a:spcAft>
                <a:spcPts val="500"/>
              </a:spcAft>
            </a:pPr>
            <a:endParaRPr lang="en-US" altLang="zh-CN" sz="4800" b="1" dirty="0">
              <a:solidFill>
                <a:srgbClr val="A30000"/>
              </a:solidFill>
              <a:latin typeface="+mn-lt"/>
              <a:ea typeface="微软雅黑" panose="020B0503020204020204" pitchFamily="34" charset="-122"/>
            </a:endParaRPr>
          </a:p>
          <a:p>
            <a:pPr marL="0" indent="0" algn="ctr">
              <a:spcAft>
                <a:spcPts val="500"/>
              </a:spcAft>
            </a:pPr>
            <a:r>
              <a:rPr lang="en-US" altLang="zh-CN" sz="2400" b="1" dirty="0" err="1">
                <a:solidFill>
                  <a:schemeClr val="bg2">
                    <a:lumMod val="50000"/>
                  </a:schemeClr>
                </a:solidFill>
                <a:latin typeface="+mn-lt"/>
                <a:ea typeface="微软雅黑" panose="020B0503020204020204" pitchFamily="34" charset="-122"/>
              </a:rPr>
              <a:t>Wenhao</a:t>
            </a:r>
            <a:r>
              <a:rPr lang="en-US" altLang="zh-CN" sz="2400" b="1" dirty="0">
                <a:solidFill>
                  <a:schemeClr val="bg2">
                    <a:lumMod val="50000"/>
                  </a:schemeClr>
                </a:solidFill>
                <a:latin typeface="+mn-lt"/>
                <a:ea typeface="微软雅黑" panose="020B0503020204020204" pitchFamily="34" charset="-122"/>
              </a:rPr>
              <a:t> Lu</a:t>
            </a:r>
          </a:p>
          <a:p>
            <a:pPr marL="0" indent="0" algn="ctr">
              <a:spcAft>
                <a:spcPts val="500"/>
              </a:spcAft>
            </a:pPr>
            <a:r>
              <a:rPr lang="en-US" altLang="zh-CN" sz="2400" b="1" dirty="0" err="1">
                <a:solidFill>
                  <a:schemeClr val="bg2">
                    <a:lumMod val="50000"/>
                  </a:schemeClr>
                </a:solidFill>
                <a:latin typeface="+mn-lt"/>
                <a:ea typeface="微软雅黑" panose="020B0503020204020204" pitchFamily="34" charset="-122"/>
              </a:rPr>
              <a:t>Beihang</a:t>
            </a:r>
            <a:r>
              <a:rPr lang="en-US" altLang="zh-CN" sz="2400" b="1" dirty="0">
                <a:solidFill>
                  <a:schemeClr val="bg2">
                    <a:lumMod val="50000"/>
                  </a:schemeClr>
                </a:solidFill>
                <a:latin typeface="+mn-lt"/>
                <a:ea typeface="微软雅黑" panose="020B0503020204020204" pitchFamily="34" charset="-122"/>
              </a:rPr>
              <a:t> University</a:t>
            </a:r>
          </a:p>
          <a:p>
            <a:pPr marL="0" indent="0" algn="ctr">
              <a:spcAft>
                <a:spcPts val="500"/>
              </a:spcAft>
            </a:pPr>
            <a:r>
              <a:rPr lang="en-US" altLang="zh-CN" sz="2400" b="1" dirty="0">
                <a:solidFill>
                  <a:schemeClr val="bg2">
                    <a:lumMod val="50000"/>
                  </a:schemeClr>
                </a:solidFill>
                <a:latin typeface="+mn-lt"/>
                <a:ea typeface="微软雅黑" panose="020B0503020204020204" pitchFamily="34" charset="-122"/>
              </a:rPr>
              <a:t>luwenhao_2001@outlook.com</a:t>
            </a:r>
          </a:p>
        </p:txBody>
      </p:sp>
    </p:spTree>
    <p:extLst>
      <p:ext uri="{BB962C8B-B14F-4D97-AF65-F5344CB8AC3E}">
        <p14:creationId xmlns:p14="http://schemas.microsoft.com/office/powerpoint/2010/main" val="128337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70B7789E-87BC-4B92-B7DB-7335C8CEE9CF}"/>
              </a:ext>
            </a:extLst>
          </p:cNvPr>
          <p:cNvSpPr/>
          <p:nvPr/>
        </p:nvSpPr>
        <p:spPr>
          <a:xfrm>
            <a:off x="0" y="0"/>
            <a:ext cx="12192000" cy="62484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400" b="1" dirty="0">
                <a:solidFill>
                  <a:srgbClr val="A3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Background</a:t>
            </a:r>
            <a:endParaRPr lang="zh-CN" altLang="en-US" sz="2400" b="1" dirty="0">
              <a:solidFill>
                <a:srgbClr val="A3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FB63DA9F-D933-9349-DA7F-621B26285DE0}"/>
              </a:ext>
            </a:extLst>
          </p:cNvPr>
          <p:cNvSpPr txBox="1"/>
          <p:nvPr/>
        </p:nvSpPr>
        <p:spPr>
          <a:xfrm>
            <a:off x="271849" y="5753957"/>
            <a:ext cx="115562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/>
            <a:r>
              <a:rPr lang="en-US" altLang="zh-CN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However, Existing container-based satellite network emulators focus on optimizing the virtual network efficiency, </a:t>
            </a:r>
            <a:r>
              <a:rPr lang="en-US" altLang="zh-CN" sz="2400" b="1" dirty="0">
                <a:solidFill>
                  <a:srgbClr val="92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but overlooks the </a:t>
            </a:r>
            <a:r>
              <a:rPr lang="en-US" altLang="zh-CN" sz="2400" b="1" dirty="0">
                <a:solidFill>
                  <a:srgbClr val="920000"/>
                </a:solidFill>
                <a:cs typeface="Calibri" panose="020F0502020204030204" pitchFamily="34" charset="0"/>
              </a:rPr>
              <a:t>route installation latency.</a:t>
            </a:r>
            <a:endParaRPr lang="zh-CN" altLang="en-US" sz="2400" b="1" dirty="0">
              <a:solidFill>
                <a:srgbClr val="92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53D070C1-A270-A753-0755-F254BE1ECD19}"/>
              </a:ext>
            </a:extLst>
          </p:cNvPr>
          <p:cNvSpPr txBox="1"/>
          <p:nvPr/>
        </p:nvSpPr>
        <p:spPr>
          <a:xfrm>
            <a:off x="317887" y="3775275"/>
            <a:ext cx="1155622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/>
            <a:r>
              <a:rPr lang="en-US" altLang="zh-CN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Virtual network emulation has matured and has become a prevalent approach for network validation.</a:t>
            </a:r>
            <a:endParaRPr lang="zh-CN" altLang="en-US" sz="24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内容占位符 5">
            <a:extLst>
              <a:ext uri="{FF2B5EF4-FFF2-40B4-BE49-F238E27FC236}">
                <a16:creationId xmlns:a16="http://schemas.microsoft.com/office/drawing/2014/main" id="{B4324BBC-CF26-7DF9-84B9-A8CCB246E1B9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71849" y="773805"/>
            <a:ext cx="11751275" cy="7515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7200" indent="-45720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Font typeface="Wingdings" panose="05000000000000000000" pitchFamily="2" charset="2"/>
              <a:buChar char="Ø"/>
              <a:defRPr sz="2800" b="1" kern="1200" baseline="0">
                <a:solidFill>
                  <a:schemeClr val="tx1"/>
                </a:solidFill>
                <a:latin typeface="Times New Roman" panose="02020503050405090304" pitchFamily="18" charset="0"/>
                <a:ea typeface="黑体" panose="02010600030101010101" pitchFamily="49" charset="-122"/>
                <a:cs typeface="+mn-cs"/>
              </a:defRPr>
            </a:lvl1pPr>
            <a:lvl2pPr marL="685800" indent="-342900" algn="l" defTabSz="685800" rtl="0" eaLnBrk="1" latinLnBrk="0" hangingPunct="1">
              <a:lnSpc>
                <a:spcPct val="100000"/>
              </a:lnSpc>
              <a:spcBef>
                <a:spcPts val="375"/>
              </a:spcBef>
              <a:buFont typeface="Arial" panose="020B0604020202090204" pitchFamily="34" charset="0"/>
              <a:buChar char="•"/>
              <a:defRPr sz="2200" kern="1200" baseline="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2pPr>
            <a:lvl3pPr marL="971550" indent="-285750" algn="l" defTabSz="685800" rtl="0" eaLnBrk="1" latinLnBrk="0" hangingPunct="1">
              <a:lnSpc>
                <a:spcPct val="100000"/>
              </a:lnSpc>
              <a:spcBef>
                <a:spcPts val="375"/>
              </a:spcBef>
              <a:buFontTx/>
              <a:buChar char="-"/>
              <a:defRPr sz="1800" kern="1200" baseline="0">
                <a:solidFill>
                  <a:schemeClr val="tx1"/>
                </a:solidFill>
                <a:latin typeface="Times New Roman" panose="02020503050405090304" pitchFamily="18" charset="0"/>
                <a:ea typeface="楷体" panose="02010609060101010101" pitchFamily="49" charset="-122"/>
                <a:cs typeface="+mn-cs"/>
              </a:defRPr>
            </a:lvl3pPr>
            <a:lvl4pPr marL="1314450" indent="-285750" algn="l" defTabSz="685800" rtl="0" eaLnBrk="1" latinLnBrk="0" hangingPunct="1">
              <a:lnSpc>
                <a:spcPct val="100000"/>
              </a:lnSpc>
              <a:spcBef>
                <a:spcPts val="375"/>
              </a:spcBef>
              <a:buFont typeface="Arial" panose="020B060402020209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ts val="375"/>
              </a:spcBef>
              <a:buFont typeface="Arial" panose="020B060402020209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9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9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9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9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2400" dirty="0">
                <a:solidFill>
                  <a:srgbClr val="002060"/>
                </a:solidFill>
                <a:latin typeface="+mn-lt"/>
              </a:rPr>
              <a:t>      </a:t>
            </a:r>
            <a:r>
              <a:rPr lang="en" altLang="zh-CN" sz="2400" dirty="0">
                <a:solidFill>
                  <a:srgbClr val="002060"/>
                </a:solidFill>
                <a:latin typeface="+mn-lt"/>
              </a:rPr>
              <a:t>With the rapid development of low Earth orbit satellite networks, the demand for inter-satellite networking and routing has become increasingly urgent.</a:t>
            </a:r>
            <a:endParaRPr lang="en-US" altLang="zh-CN" sz="2400" dirty="0">
              <a:solidFill>
                <a:srgbClr val="002060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8E39C0CB-BBF3-C481-4363-79B75330DB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625" y="1774576"/>
            <a:ext cx="1991111" cy="1521026"/>
          </a:xfrm>
          <a:prstGeom prst="rect">
            <a:avLst/>
          </a:prstGeom>
        </p:spPr>
      </p:pic>
      <p:pic>
        <p:nvPicPr>
          <p:cNvPr id="16" name="Picture 4" descr="Kuiper Shell 2 constellation. | Download Scientific Diagram">
            <a:extLst>
              <a:ext uri="{FF2B5EF4-FFF2-40B4-BE49-F238E27FC236}">
                <a16:creationId xmlns:a16="http://schemas.microsoft.com/office/drawing/2014/main" id="{E437DDBD-9679-FFEF-9E67-38785C41F2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2247" y="1770886"/>
            <a:ext cx="1758930" cy="152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Starlink: Internet from Space – Vividcomm">
            <a:extLst>
              <a:ext uri="{FF2B5EF4-FFF2-40B4-BE49-F238E27FC236}">
                <a16:creationId xmlns:a16="http://schemas.microsoft.com/office/drawing/2014/main" id="{D7BF61D1-895C-8C5B-79DF-BA2D54C536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645" y="1781933"/>
            <a:ext cx="2028738" cy="152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46226295-2299-63D5-C830-F6E01B8AB65C}"/>
              </a:ext>
            </a:extLst>
          </p:cNvPr>
          <p:cNvSpPr txBox="1"/>
          <p:nvPr/>
        </p:nvSpPr>
        <p:spPr>
          <a:xfrm>
            <a:off x="1406152" y="3342443"/>
            <a:ext cx="873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b="1" dirty="0"/>
              <a:t>Iridium</a:t>
            </a:r>
            <a:endParaRPr kumimoji="1" lang="zh-CN" altLang="en-US" b="1" dirty="0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8F788708-425D-35C3-88CA-183E20401098}"/>
              </a:ext>
            </a:extLst>
          </p:cNvPr>
          <p:cNvSpPr txBox="1"/>
          <p:nvPr/>
        </p:nvSpPr>
        <p:spPr>
          <a:xfrm>
            <a:off x="3585001" y="3343211"/>
            <a:ext cx="8089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b="1" dirty="0"/>
              <a:t>Kuiper</a:t>
            </a:r>
            <a:endParaRPr kumimoji="1" lang="zh-CN" altLang="en-US" b="1" dirty="0"/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B7AE0883-CE2C-A1C9-E1B8-F14A6F63522D}"/>
              </a:ext>
            </a:extLst>
          </p:cNvPr>
          <p:cNvSpPr txBox="1"/>
          <p:nvPr/>
        </p:nvSpPr>
        <p:spPr>
          <a:xfrm>
            <a:off x="5847431" y="3342443"/>
            <a:ext cx="9133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b="1" dirty="0" err="1"/>
              <a:t>Starlink</a:t>
            </a:r>
            <a:endParaRPr kumimoji="1" lang="zh-CN" altLang="en-US" b="1" dirty="0"/>
          </a:p>
        </p:txBody>
      </p:sp>
      <p:pic>
        <p:nvPicPr>
          <p:cNvPr id="1026" name="Picture 2" descr="星间激光通信：太空信息的“超级高铁” - 中国航天新闻">
            <a:extLst>
              <a:ext uri="{FF2B5EF4-FFF2-40B4-BE49-F238E27FC236}">
                <a16:creationId xmlns:a16="http://schemas.microsoft.com/office/drawing/2014/main" id="{FA7F2E7A-30D4-398A-CD6D-32649BDB61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9300" y="1677761"/>
            <a:ext cx="3087006" cy="1612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文本框 21">
            <a:extLst>
              <a:ext uri="{FF2B5EF4-FFF2-40B4-BE49-F238E27FC236}">
                <a16:creationId xmlns:a16="http://schemas.microsoft.com/office/drawing/2014/main" id="{866720EB-C5FD-D05C-298A-250AA3D0F82E}"/>
              </a:ext>
            </a:extLst>
          </p:cNvPr>
          <p:cNvSpPr txBox="1"/>
          <p:nvPr/>
        </p:nvSpPr>
        <p:spPr>
          <a:xfrm>
            <a:off x="8520387" y="3342443"/>
            <a:ext cx="2475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b="1" dirty="0"/>
              <a:t>Laser Inter-Satellite Link</a:t>
            </a:r>
            <a:endParaRPr kumimoji="1" lang="zh-CN" altLang="en-US" b="1" dirty="0"/>
          </a:p>
        </p:txBody>
      </p:sp>
      <p:sp>
        <p:nvSpPr>
          <p:cNvPr id="23" name="圆角矩形 22">
            <a:extLst>
              <a:ext uri="{FF2B5EF4-FFF2-40B4-BE49-F238E27FC236}">
                <a16:creationId xmlns:a16="http://schemas.microsoft.com/office/drawing/2014/main" id="{38EB29E3-6C02-E33F-D646-4236269E8857}"/>
              </a:ext>
            </a:extLst>
          </p:cNvPr>
          <p:cNvSpPr/>
          <p:nvPr/>
        </p:nvSpPr>
        <p:spPr>
          <a:xfrm>
            <a:off x="1195808" y="4839706"/>
            <a:ext cx="2384385" cy="729205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b="1" dirty="0"/>
              <a:t>Virtual</a:t>
            </a:r>
            <a:r>
              <a:rPr kumimoji="1" lang="zh-CN" altLang="en-US" b="1" dirty="0"/>
              <a:t> </a:t>
            </a:r>
            <a:r>
              <a:rPr kumimoji="1" lang="en-US" altLang="zh-CN" b="1" dirty="0"/>
              <a:t>Network</a:t>
            </a:r>
          </a:p>
          <a:p>
            <a:pPr algn="ctr"/>
            <a:r>
              <a:rPr kumimoji="1" lang="en-US" altLang="zh-CN" b="1" dirty="0"/>
              <a:t>Construction</a:t>
            </a:r>
            <a:endParaRPr kumimoji="1" lang="zh-CN" altLang="en-US" b="1" dirty="0"/>
          </a:p>
        </p:txBody>
      </p:sp>
      <p:sp>
        <p:nvSpPr>
          <p:cNvPr id="25" name="圆角矩形 24">
            <a:extLst>
              <a:ext uri="{FF2B5EF4-FFF2-40B4-BE49-F238E27FC236}">
                <a16:creationId xmlns:a16="http://schemas.microsoft.com/office/drawing/2014/main" id="{F501E78B-63B7-ADB7-DCFF-BA5BF4723346}"/>
              </a:ext>
            </a:extLst>
          </p:cNvPr>
          <p:cNvSpPr/>
          <p:nvPr/>
        </p:nvSpPr>
        <p:spPr>
          <a:xfrm>
            <a:off x="4903808" y="4839706"/>
            <a:ext cx="2384385" cy="729205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b="1" dirty="0"/>
              <a:t>Routing Protocol</a:t>
            </a:r>
          </a:p>
          <a:p>
            <a:pPr algn="ctr"/>
            <a:r>
              <a:rPr kumimoji="1" lang="en-US" altLang="zh-CN" b="1" dirty="0"/>
              <a:t>Execution</a:t>
            </a:r>
          </a:p>
        </p:txBody>
      </p:sp>
      <p:sp>
        <p:nvSpPr>
          <p:cNvPr id="27" name="圆角矩形 26">
            <a:extLst>
              <a:ext uri="{FF2B5EF4-FFF2-40B4-BE49-F238E27FC236}">
                <a16:creationId xmlns:a16="http://schemas.microsoft.com/office/drawing/2014/main" id="{081431EA-96C9-BC00-580A-54776E12C461}"/>
              </a:ext>
            </a:extLst>
          </p:cNvPr>
          <p:cNvSpPr/>
          <p:nvPr/>
        </p:nvSpPr>
        <p:spPr>
          <a:xfrm>
            <a:off x="8611808" y="4839706"/>
            <a:ext cx="2384385" cy="729205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b="1" dirty="0"/>
              <a:t>Virtual</a:t>
            </a:r>
            <a:r>
              <a:rPr kumimoji="1" lang="zh-CN" altLang="en-US" b="1" dirty="0"/>
              <a:t> </a:t>
            </a:r>
            <a:r>
              <a:rPr kumimoji="1" lang="en-US" altLang="zh-CN" b="1" dirty="0"/>
              <a:t>Network</a:t>
            </a:r>
          </a:p>
          <a:p>
            <a:pPr algn="ctr"/>
            <a:r>
              <a:rPr kumimoji="1" lang="en-US" altLang="zh-CN" b="1" dirty="0"/>
              <a:t>Cleaning</a:t>
            </a:r>
            <a:endParaRPr kumimoji="1" lang="zh-CN" altLang="en-US" b="1" dirty="0"/>
          </a:p>
        </p:txBody>
      </p:sp>
      <p:sp>
        <p:nvSpPr>
          <p:cNvPr id="30" name="右箭头 29">
            <a:extLst>
              <a:ext uri="{FF2B5EF4-FFF2-40B4-BE49-F238E27FC236}">
                <a16:creationId xmlns:a16="http://schemas.microsoft.com/office/drawing/2014/main" id="{3A382347-C593-7410-0416-D1044FE2CF38}"/>
              </a:ext>
            </a:extLst>
          </p:cNvPr>
          <p:cNvSpPr/>
          <p:nvPr/>
        </p:nvSpPr>
        <p:spPr>
          <a:xfrm>
            <a:off x="3969445" y="5082857"/>
            <a:ext cx="559381" cy="243069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1" name="右箭头 30">
            <a:extLst>
              <a:ext uri="{FF2B5EF4-FFF2-40B4-BE49-F238E27FC236}">
                <a16:creationId xmlns:a16="http://schemas.microsoft.com/office/drawing/2014/main" id="{35CA950F-F109-A2EC-49C7-1F8A2104EF59}"/>
              </a:ext>
            </a:extLst>
          </p:cNvPr>
          <p:cNvSpPr/>
          <p:nvPr/>
        </p:nvSpPr>
        <p:spPr>
          <a:xfrm>
            <a:off x="7696584" y="5077125"/>
            <a:ext cx="559381" cy="243069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160278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62E23C-B16A-8222-6BD0-E2604F10C2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3BA8285E-C6ED-961E-F5CA-A0381D76E766}"/>
              </a:ext>
            </a:extLst>
          </p:cNvPr>
          <p:cNvSpPr/>
          <p:nvPr/>
        </p:nvSpPr>
        <p:spPr>
          <a:xfrm>
            <a:off x="0" y="0"/>
            <a:ext cx="12192000" cy="62484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400" b="1" dirty="0">
                <a:solidFill>
                  <a:srgbClr val="A3000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Motivation</a:t>
            </a:r>
            <a:endParaRPr lang="zh-CN" altLang="en-US" sz="2400" b="1" dirty="0">
              <a:solidFill>
                <a:srgbClr val="A30000"/>
              </a:solidFill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9E48F1B8-ABC0-AE28-5ADF-33D1FAD38948}"/>
              </a:ext>
            </a:extLst>
          </p:cNvPr>
          <p:cNvSpPr/>
          <p:nvPr/>
        </p:nvSpPr>
        <p:spPr>
          <a:xfrm>
            <a:off x="328847" y="1986334"/>
            <a:ext cx="4137646" cy="1233167"/>
          </a:xfrm>
          <a:prstGeom prst="rect">
            <a:avLst/>
          </a:prstGeom>
          <a:noFill/>
          <a:ln w="19050"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20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0CC3608E-8FC4-5661-B1EC-4682688A7071}"/>
              </a:ext>
            </a:extLst>
          </p:cNvPr>
          <p:cNvSpPr/>
          <p:nvPr/>
        </p:nvSpPr>
        <p:spPr>
          <a:xfrm>
            <a:off x="426999" y="2096591"/>
            <a:ext cx="1161545" cy="682268"/>
          </a:xfrm>
          <a:prstGeom prst="rect">
            <a:avLst/>
          </a:prstGeom>
          <a:solidFill>
            <a:srgbClr val="CDE3EE"/>
          </a:solidFill>
          <a:ln w="19050" cap="flat" cmpd="sng" algn="ctr">
            <a:noFill/>
            <a:prstDash val="solid"/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300"/>
              </a:spcAft>
            </a:pPr>
            <a:r>
              <a:rPr lang="en-US" altLang="zh-CN" sz="1400" b="1" kern="0" dirty="0">
                <a:solidFill>
                  <a:srgbClr val="A30000"/>
                </a:solidFill>
                <a:ea typeface="微软雅黑" panose="020B0503020204020204" pitchFamily="34" charset="-122"/>
              </a:rPr>
              <a:t>Polar Link Switching</a:t>
            </a:r>
            <a:endParaRPr lang="zh-CN" altLang="en-US" sz="1400" b="1" kern="0" dirty="0">
              <a:solidFill>
                <a:srgbClr val="A30000"/>
              </a:solidFill>
              <a:ea typeface="微软雅黑" panose="020B0503020204020204" pitchFamily="34" charset="-122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E28944A2-23F8-99AC-4D0F-57E017F0C587}"/>
              </a:ext>
            </a:extLst>
          </p:cNvPr>
          <p:cNvSpPr/>
          <p:nvPr/>
        </p:nvSpPr>
        <p:spPr>
          <a:xfrm>
            <a:off x="1759796" y="2096591"/>
            <a:ext cx="1034208" cy="682268"/>
          </a:xfrm>
          <a:prstGeom prst="rect">
            <a:avLst/>
          </a:prstGeom>
          <a:solidFill>
            <a:srgbClr val="CDE3EE"/>
          </a:solidFill>
          <a:ln w="19050" cap="flat" cmpd="sng" algn="ctr">
            <a:noFill/>
            <a:prstDash val="solid"/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>
              <a:spcAft>
                <a:spcPts val="300"/>
              </a:spcAft>
            </a:pPr>
            <a:r>
              <a:rPr lang="en-US" altLang="zh-CN" sz="1400" b="1" kern="0" dirty="0">
                <a:solidFill>
                  <a:srgbClr val="A30000"/>
                </a:solidFill>
                <a:ea typeface="微软雅黑" panose="020B0503020204020204" pitchFamily="34" charset="-122"/>
              </a:rPr>
              <a:t>Loss of Lock </a:t>
            </a:r>
            <a:endParaRPr lang="zh-CN" altLang="en-US" sz="1400" b="1" kern="0" dirty="0">
              <a:solidFill>
                <a:srgbClr val="A30000"/>
              </a:solidFill>
              <a:ea typeface="微软雅黑" panose="020B0503020204020204" pitchFamily="34" charset="-122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4CCE5735-EA24-0BA5-361E-5D939A16F40E}"/>
              </a:ext>
            </a:extLst>
          </p:cNvPr>
          <p:cNvSpPr/>
          <p:nvPr/>
        </p:nvSpPr>
        <p:spPr>
          <a:xfrm>
            <a:off x="2965255" y="2096591"/>
            <a:ext cx="1431473" cy="682268"/>
          </a:xfrm>
          <a:prstGeom prst="rect">
            <a:avLst/>
          </a:prstGeom>
          <a:solidFill>
            <a:srgbClr val="CDE3EE"/>
          </a:solidFill>
          <a:ln w="19050" cap="flat" cmpd="sng" algn="ctr">
            <a:noFill/>
            <a:prstDash val="solid"/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>
              <a:spcAft>
                <a:spcPts val="300"/>
              </a:spcAft>
            </a:pPr>
            <a:r>
              <a:rPr lang="en-US" altLang="zh-CN" sz="1400" b="1" kern="0" dirty="0">
                <a:solidFill>
                  <a:srgbClr val="A30000"/>
                </a:solidFill>
                <a:ea typeface="微软雅黑" panose="020B0503020204020204" pitchFamily="34" charset="-122"/>
              </a:rPr>
              <a:t>Line-of-Sight Obstruction</a:t>
            </a:r>
            <a:endParaRPr lang="zh-CN" altLang="en-US" sz="1400" b="1" kern="0" dirty="0">
              <a:solidFill>
                <a:srgbClr val="A30000"/>
              </a:solidFill>
              <a:ea typeface="微软雅黑" panose="020B0503020204020204" pitchFamily="34" charset="-122"/>
            </a:endParaRPr>
          </a:p>
        </p:txBody>
      </p:sp>
      <p:sp>
        <p:nvSpPr>
          <p:cNvPr id="10" name="箭头: 右 9">
            <a:extLst>
              <a:ext uri="{FF2B5EF4-FFF2-40B4-BE49-F238E27FC236}">
                <a16:creationId xmlns:a16="http://schemas.microsoft.com/office/drawing/2014/main" id="{79FAF2EE-4306-D22C-2C4E-8A404CFCF71A}"/>
              </a:ext>
            </a:extLst>
          </p:cNvPr>
          <p:cNvSpPr/>
          <p:nvPr/>
        </p:nvSpPr>
        <p:spPr>
          <a:xfrm>
            <a:off x="4646568" y="2448106"/>
            <a:ext cx="666750" cy="361417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155199CE-325D-12B2-6A3F-EB22E3098F5D}"/>
              </a:ext>
            </a:extLst>
          </p:cNvPr>
          <p:cNvSpPr/>
          <p:nvPr/>
        </p:nvSpPr>
        <p:spPr>
          <a:xfrm>
            <a:off x="5403370" y="2198044"/>
            <a:ext cx="2702250" cy="876523"/>
          </a:xfrm>
          <a:prstGeom prst="roundRect">
            <a:avLst/>
          </a:prstGeom>
          <a:solidFill>
            <a:srgbClr val="B4C7E7"/>
          </a:solidFill>
          <a:ln w="9525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b="1" dirty="0">
                <a:solidFill>
                  <a:srgbClr val="002060"/>
                </a:solidFill>
                <a:ea typeface="微软雅黑" panose="020B0503020204020204" pitchFamily="34" charset="-122"/>
              </a:rPr>
              <a:t>Frequent Topology Change &amp; Routing Reconvergence</a:t>
            </a:r>
            <a:endParaRPr lang="zh-CN" altLang="en-US" sz="1400" b="1" dirty="0">
              <a:solidFill>
                <a:srgbClr val="002060"/>
              </a:solidFill>
              <a:ea typeface="微软雅黑" panose="020B0503020204020204" pitchFamily="34" charset="-122"/>
            </a:endParaRPr>
          </a:p>
        </p:txBody>
      </p:sp>
      <p:sp>
        <p:nvSpPr>
          <p:cNvPr id="12" name="箭头: 右 11">
            <a:extLst>
              <a:ext uri="{FF2B5EF4-FFF2-40B4-BE49-F238E27FC236}">
                <a16:creationId xmlns:a16="http://schemas.microsoft.com/office/drawing/2014/main" id="{99DDA779-8958-FBEA-16B0-A0EACEA5667B}"/>
              </a:ext>
            </a:extLst>
          </p:cNvPr>
          <p:cNvSpPr/>
          <p:nvPr/>
        </p:nvSpPr>
        <p:spPr>
          <a:xfrm>
            <a:off x="8205529" y="2448106"/>
            <a:ext cx="666750" cy="361417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136AFE00-3D95-3F31-1547-0F366A84FD8A}"/>
              </a:ext>
            </a:extLst>
          </p:cNvPr>
          <p:cNvSpPr/>
          <p:nvPr/>
        </p:nvSpPr>
        <p:spPr>
          <a:xfrm>
            <a:off x="9045428" y="2198044"/>
            <a:ext cx="2702250" cy="876523"/>
          </a:xfrm>
          <a:prstGeom prst="roundRect">
            <a:avLst/>
          </a:prstGeom>
          <a:solidFill>
            <a:srgbClr val="B4C7E7"/>
          </a:solidFill>
          <a:ln w="9525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b="1" dirty="0">
                <a:solidFill>
                  <a:srgbClr val="920000"/>
                </a:solidFill>
                <a:ea typeface="微软雅黑" panose="020B0503020204020204" pitchFamily="34" charset="-122"/>
              </a:rPr>
              <a:t>Massive, High Frequent </a:t>
            </a:r>
            <a:r>
              <a:rPr lang="en-US" altLang="zh-CN" sz="1600" b="1" dirty="0">
                <a:solidFill>
                  <a:srgbClr val="002060"/>
                </a:solidFill>
                <a:ea typeface="微软雅黑" panose="020B0503020204020204" pitchFamily="34" charset="-122"/>
              </a:rPr>
              <a:t>Table Entry Installation</a:t>
            </a:r>
            <a:endParaRPr lang="zh-CN" altLang="en-US" sz="1600" b="1" dirty="0">
              <a:solidFill>
                <a:srgbClr val="002060"/>
              </a:solidFill>
              <a:ea typeface="微软雅黑" panose="020B0503020204020204" pitchFamily="34" charset="-122"/>
            </a:endParaRPr>
          </a:p>
        </p:txBody>
      </p:sp>
      <p:graphicFrame>
        <p:nvGraphicFramePr>
          <p:cNvPr id="80" name="表格 79">
            <a:extLst>
              <a:ext uri="{FF2B5EF4-FFF2-40B4-BE49-F238E27FC236}">
                <a16:creationId xmlns:a16="http://schemas.microsoft.com/office/drawing/2014/main" id="{899D2C9E-67C5-842E-4CC7-7308E75058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6926256"/>
              </p:ext>
            </p:extLst>
          </p:nvPr>
        </p:nvGraphicFramePr>
        <p:xfrm>
          <a:off x="6017075" y="4791188"/>
          <a:ext cx="5967107" cy="143256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8497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86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8655">
                  <a:extLst>
                    <a:ext uri="{9D8B030D-6E8A-4147-A177-3AD203B41FA5}">
                      <a16:colId xmlns:a16="http://schemas.microsoft.com/office/drawing/2014/main" val="2053046106"/>
                    </a:ext>
                  </a:extLst>
                </a:gridCol>
              </a:tblGrid>
              <a:tr h="49907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Constellation</a:t>
                      </a:r>
                      <a:endParaRPr lang="zh-CN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 b="1">
                          <a:solidFill>
                            <a:schemeClr val="lt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Average Routing Calculation Time</a:t>
                      </a:r>
                      <a:endParaRPr lang="zh-CN" alt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Table Entry </a:t>
                      </a:r>
                    </a:p>
                    <a:p>
                      <a:pPr algn="ctr"/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Installation Time</a:t>
                      </a:r>
                      <a:endParaRPr lang="zh-CN" alt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1545">
                <a:tc>
                  <a:txBody>
                    <a:bodyPr/>
                    <a:lstStyle>
                      <a:defPPr>
                        <a:defRPr lang="en-US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OneWeb</a:t>
                      </a:r>
                      <a:endParaRPr lang="zh-CN" altLang="en-US" sz="1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42ms</a:t>
                      </a:r>
                      <a:endParaRPr lang="zh-CN" altLang="en-US" sz="1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9393ms</a:t>
                      </a:r>
                      <a:endParaRPr lang="zh-CN" altLang="en-US" sz="14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1545">
                <a:tc>
                  <a:txBody>
                    <a:bodyPr/>
                    <a:lstStyle>
                      <a:defPPr>
                        <a:defRPr lang="en-US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Kuiper</a:t>
                      </a:r>
                      <a:endParaRPr lang="zh-CN" altLang="en-US" sz="1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59ms</a:t>
                      </a:r>
                      <a:endParaRPr lang="zh-CN" altLang="en-US" sz="1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32929ms</a:t>
                      </a:r>
                      <a:endParaRPr lang="zh-CN" altLang="en-US" sz="14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1545">
                <a:tc>
                  <a:txBody>
                    <a:bodyPr/>
                    <a:lstStyle>
                      <a:defPPr>
                        <a:defRPr lang="en-US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Starlink</a:t>
                      </a:r>
                      <a:endParaRPr lang="zh-CN" altLang="en-US" sz="1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76ms</a:t>
                      </a:r>
                      <a:endParaRPr lang="zh-CN" altLang="en-US" sz="1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1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64904ms</a:t>
                      </a:r>
                      <a:endParaRPr lang="zh-CN" altLang="en-US" sz="1400" b="1" kern="12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4" name="矩形 83">
            <a:extLst>
              <a:ext uri="{FF2B5EF4-FFF2-40B4-BE49-F238E27FC236}">
                <a16:creationId xmlns:a16="http://schemas.microsoft.com/office/drawing/2014/main" id="{80A56DD6-0AF9-A1F3-83D0-926955052C10}"/>
              </a:ext>
            </a:extLst>
          </p:cNvPr>
          <p:cNvSpPr/>
          <p:nvPr/>
        </p:nvSpPr>
        <p:spPr>
          <a:xfrm>
            <a:off x="426998" y="2889116"/>
            <a:ext cx="3969729" cy="255571"/>
          </a:xfrm>
          <a:prstGeom prst="rect">
            <a:avLst/>
          </a:prstGeom>
          <a:solidFill>
            <a:srgbClr val="CDE3EE"/>
          </a:solidFill>
          <a:ln w="19050" cap="flat" cmpd="sng" algn="ctr">
            <a:noFill/>
            <a:prstDash val="solid"/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>
              <a:spcAft>
                <a:spcPts val="300"/>
              </a:spcAft>
            </a:pPr>
            <a:r>
              <a:rPr lang="en-US" altLang="zh-CN" sz="1400" b="1" kern="0" dirty="0">
                <a:solidFill>
                  <a:srgbClr val="A30000"/>
                </a:solidFill>
                <a:ea typeface="微软雅黑" panose="020B0503020204020204" pitchFamily="34" charset="-122"/>
              </a:rPr>
              <a:t>…</a:t>
            </a:r>
            <a:endParaRPr lang="zh-CN" altLang="en-US" sz="1400" b="1" kern="0" dirty="0">
              <a:solidFill>
                <a:srgbClr val="A30000"/>
              </a:solidFill>
              <a:ea typeface="微软雅黑" panose="020B0503020204020204" pitchFamily="34" charset="-122"/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0BCA156B-95F1-0EB5-292C-7D0EF77A4B3D}"/>
              </a:ext>
            </a:extLst>
          </p:cNvPr>
          <p:cNvSpPr txBox="1"/>
          <p:nvPr/>
        </p:nvSpPr>
        <p:spPr>
          <a:xfrm>
            <a:off x="267673" y="702480"/>
            <a:ext cx="1163110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/>
            <a:r>
              <a:rPr lang="en-US" altLang="zh-CN" sz="2400" b="1" dirty="0">
                <a:solidFill>
                  <a:srgbClr val="002060"/>
                </a:solidFill>
                <a:cs typeface="Calibri" panose="020F0502020204030204" pitchFamily="34" charset="0"/>
              </a:rPr>
              <a:t>The route installation latency -- the duration of installing computed routes into kernel routing table – has been overlooked. This Introduces a significant bottleneck in the  </a:t>
            </a:r>
            <a:r>
              <a:rPr lang="en-US" altLang="zh-CN" sz="2400" b="1" dirty="0">
                <a:solidFill>
                  <a:srgbClr val="920000"/>
                </a:solidFill>
                <a:cs typeface="Calibri" panose="020F0502020204030204" pitchFamily="34" charset="0"/>
              </a:rPr>
              <a:t>highly dynamic topology scenarios.</a:t>
            </a:r>
            <a:endParaRPr lang="zh-CN" altLang="en-US" sz="2400" b="1" dirty="0">
              <a:cs typeface="Calibri" panose="020F0502020204030204" pitchFamily="34" charset="0"/>
            </a:endParaRPr>
          </a:p>
        </p:txBody>
      </p:sp>
      <p:sp>
        <p:nvSpPr>
          <p:cNvPr id="88" name="文本框 87">
            <a:extLst>
              <a:ext uri="{FF2B5EF4-FFF2-40B4-BE49-F238E27FC236}">
                <a16:creationId xmlns:a16="http://schemas.microsoft.com/office/drawing/2014/main" id="{AB9F68CD-60B4-0D61-E32E-3ECD5F1D13F8}"/>
              </a:ext>
            </a:extLst>
          </p:cNvPr>
          <p:cNvSpPr txBox="1"/>
          <p:nvPr/>
        </p:nvSpPr>
        <p:spPr>
          <a:xfrm>
            <a:off x="0" y="4449665"/>
            <a:ext cx="6158344" cy="18415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400" b="1" i="0" dirty="0"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Distortion Effect on Evaluation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b="1" i="0" dirty="0"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Latency significantly higher than normal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b="1" i="0" dirty="0"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Overshadows the impact of other factors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b="1" i="0" dirty="0"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Compromising the authenticity and reliability</a:t>
            </a:r>
            <a:endParaRPr lang="zh-CN" altLang="en-US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90" name="文本框 89">
            <a:extLst>
              <a:ext uri="{FF2B5EF4-FFF2-40B4-BE49-F238E27FC236}">
                <a16:creationId xmlns:a16="http://schemas.microsoft.com/office/drawing/2014/main" id="{AE4F5B52-320C-806E-F7F0-C439B0A2140C}"/>
              </a:ext>
            </a:extLst>
          </p:cNvPr>
          <p:cNvSpPr txBox="1"/>
          <p:nvPr/>
        </p:nvSpPr>
        <p:spPr>
          <a:xfrm>
            <a:off x="49958" y="3546304"/>
            <a:ext cx="120259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/>
            <a:r>
              <a:rPr lang="en-US" altLang="zh-CN" sz="2400" b="1" dirty="0"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This bottleneck not only hampers real-time responsiveness but also </a:t>
            </a:r>
            <a:r>
              <a:rPr lang="en-US" altLang="zh-CN" sz="2400" b="1" dirty="0">
                <a:solidFill>
                  <a:srgbClr val="920000"/>
                </a:solidFill>
                <a:effectLst/>
                <a:cs typeface="Arial" panose="020B0604020202020204" pitchFamily="34" charset="0"/>
              </a:rPr>
              <a:t>introduces significant anomalies</a:t>
            </a:r>
            <a:r>
              <a:rPr lang="en-US" altLang="zh-CN" sz="2400" b="1" dirty="0">
                <a:effectLst/>
                <a:cs typeface="Arial" panose="020B0604020202020204" pitchFamily="34" charset="0"/>
              </a:rPr>
              <a:t> </a:t>
            </a:r>
            <a:r>
              <a:rPr lang="en-US" altLang="zh-CN" sz="2400" b="1" dirty="0"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during network emulation. </a:t>
            </a:r>
            <a:endParaRPr lang="zh-CN" altLang="en-US" sz="2400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45058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B36957-5167-C5C7-3BEB-BEC7E65C8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1F2391DF-4A42-767E-438F-E1A8F2EC71FE}"/>
              </a:ext>
            </a:extLst>
          </p:cNvPr>
          <p:cNvSpPr/>
          <p:nvPr/>
        </p:nvSpPr>
        <p:spPr>
          <a:xfrm>
            <a:off x="0" y="0"/>
            <a:ext cx="12192000" cy="62484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400" b="1" dirty="0">
                <a:solidFill>
                  <a:srgbClr val="A3000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Motivation</a:t>
            </a:r>
            <a:endParaRPr lang="zh-CN" altLang="en-US" sz="2400" b="1" dirty="0">
              <a:solidFill>
                <a:srgbClr val="A30000"/>
              </a:solidFill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6FC7090E-5300-2470-329F-55BBC0672F98}"/>
              </a:ext>
            </a:extLst>
          </p:cNvPr>
          <p:cNvSpPr txBox="1"/>
          <p:nvPr/>
        </p:nvSpPr>
        <p:spPr>
          <a:xfrm>
            <a:off x="0" y="731228"/>
            <a:ext cx="11946607" cy="412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endParaRPr kumimoji="1" lang="zh-CN" altLang="en-US" sz="2000" kern="0" dirty="0">
              <a:solidFill>
                <a:srgbClr val="002060"/>
              </a:solidFill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5" name="矩形: 圆角 33">
            <a:extLst>
              <a:ext uri="{FF2B5EF4-FFF2-40B4-BE49-F238E27FC236}">
                <a16:creationId xmlns:a16="http://schemas.microsoft.com/office/drawing/2014/main" id="{43A96605-ECF3-BBE8-07D5-26F845699CCB}"/>
              </a:ext>
            </a:extLst>
          </p:cNvPr>
          <p:cNvSpPr/>
          <p:nvPr/>
        </p:nvSpPr>
        <p:spPr>
          <a:xfrm>
            <a:off x="5019303" y="2334627"/>
            <a:ext cx="6838400" cy="3314482"/>
          </a:xfrm>
          <a:prstGeom prst="roundRect">
            <a:avLst>
              <a:gd name="adj" fmla="val 2341"/>
            </a:avLst>
          </a:prstGeom>
          <a:noFill/>
          <a:ln w="222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BCBE8333-3F84-3B19-F903-3DBD6399187B}"/>
              </a:ext>
            </a:extLst>
          </p:cNvPr>
          <p:cNvSpPr/>
          <p:nvPr/>
        </p:nvSpPr>
        <p:spPr>
          <a:xfrm>
            <a:off x="5521492" y="2055575"/>
            <a:ext cx="5875117" cy="44254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b="1" dirty="0">
                <a:solidFill>
                  <a:schemeClr val="bg1"/>
                </a:solidFill>
                <a:ea typeface="微软雅黑" panose="020B0503020204020204" pitchFamily="34" charset="-122"/>
              </a:rPr>
              <a:t>Asynchronous Installation</a:t>
            </a:r>
            <a:endParaRPr lang="zh-CN" altLang="en-US" sz="1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sp>
        <p:nvSpPr>
          <p:cNvPr id="47" name="矩形: 圆角 33">
            <a:extLst>
              <a:ext uri="{FF2B5EF4-FFF2-40B4-BE49-F238E27FC236}">
                <a16:creationId xmlns:a16="http://schemas.microsoft.com/office/drawing/2014/main" id="{918537F9-D8D7-8691-E546-E5224AEC00CE}"/>
              </a:ext>
            </a:extLst>
          </p:cNvPr>
          <p:cNvSpPr/>
          <p:nvPr/>
        </p:nvSpPr>
        <p:spPr>
          <a:xfrm>
            <a:off x="292732" y="2334627"/>
            <a:ext cx="4258485" cy="3314482"/>
          </a:xfrm>
          <a:prstGeom prst="roundRect">
            <a:avLst>
              <a:gd name="adj" fmla="val 2341"/>
            </a:avLst>
          </a:prstGeom>
          <a:noFill/>
          <a:ln w="222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0159E014-FB69-3E29-1101-B66EF25A64C8}"/>
              </a:ext>
            </a:extLst>
          </p:cNvPr>
          <p:cNvSpPr/>
          <p:nvPr/>
        </p:nvSpPr>
        <p:spPr>
          <a:xfrm>
            <a:off x="884108" y="2055575"/>
            <a:ext cx="2810976" cy="44254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b="1" dirty="0">
                <a:solidFill>
                  <a:schemeClr val="bg1"/>
                </a:solidFill>
                <a:ea typeface="微软雅黑" panose="020B0503020204020204" pitchFamily="34" charset="-122"/>
              </a:rPr>
              <a:t>Synchronous Installation</a:t>
            </a:r>
            <a:endParaRPr lang="zh-CN" altLang="en-US" sz="1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08306579-75FF-D5AC-6592-88B0A4E621E8}"/>
              </a:ext>
            </a:extLst>
          </p:cNvPr>
          <p:cNvSpPr/>
          <p:nvPr/>
        </p:nvSpPr>
        <p:spPr>
          <a:xfrm>
            <a:off x="2466305" y="2790360"/>
            <a:ext cx="1132652" cy="79558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>
                <a:solidFill>
                  <a:schemeClr val="bg1"/>
                </a:solidFill>
                <a:ea typeface="微软雅黑" panose="020B0503020204020204" pitchFamily="34" charset="-122"/>
              </a:rPr>
              <a:t>Aware</a:t>
            </a:r>
          </a:p>
          <a:p>
            <a:pPr algn="ctr"/>
            <a:r>
              <a:rPr lang="en-US" altLang="zh-CN" sz="1400" dirty="0">
                <a:solidFill>
                  <a:schemeClr val="bg1"/>
                </a:solidFill>
                <a:ea typeface="微软雅黑" panose="020B0503020204020204" pitchFamily="34" charset="-122"/>
              </a:rPr>
              <a:t>Link State</a:t>
            </a:r>
          </a:p>
          <a:p>
            <a:pPr algn="ctr"/>
            <a:r>
              <a:rPr lang="en-US" altLang="zh-CN" sz="1400" dirty="0">
                <a:solidFill>
                  <a:schemeClr val="bg1"/>
                </a:solidFill>
                <a:ea typeface="微软雅黑" panose="020B0503020204020204" pitchFamily="34" charset="-122"/>
              </a:rPr>
              <a:t>Change</a:t>
            </a:r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DD947CC6-DDEB-5683-2E45-A8907D2EE721}"/>
              </a:ext>
            </a:extLst>
          </p:cNvPr>
          <p:cNvSpPr/>
          <p:nvPr/>
        </p:nvSpPr>
        <p:spPr>
          <a:xfrm>
            <a:off x="2451613" y="3953582"/>
            <a:ext cx="1157111" cy="52959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>
                <a:solidFill>
                  <a:schemeClr val="bg1"/>
                </a:solidFill>
                <a:ea typeface="微软雅黑" panose="020B0503020204020204" pitchFamily="34" charset="-122"/>
              </a:rPr>
              <a:t>Route</a:t>
            </a:r>
          </a:p>
          <a:p>
            <a:pPr algn="ctr"/>
            <a:r>
              <a:rPr lang="en-US" altLang="zh-CN" sz="1400" dirty="0">
                <a:solidFill>
                  <a:schemeClr val="bg1"/>
                </a:solidFill>
                <a:ea typeface="微软雅黑" panose="020B0503020204020204" pitchFamily="34" charset="-122"/>
              </a:rPr>
              <a:t>Recalculate</a:t>
            </a:r>
            <a:endParaRPr lang="zh-CN" altLang="en-US" sz="14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4A4DAB5E-B9D5-9716-AC36-ED455622F447}"/>
              </a:ext>
            </a:extLst>
          </p:cNvPr>
          <p:cNvSpPr/>
          <p:nvPr/>
        </p:nvSpPr>
        <p:spPr>
          <a:xfrm>
            <a:off x="2466304" y="4916538"/>
            <a:ext cx="1132652" cy="52959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>
                <a:solidFill>
                  <a:schemeClr val="bg1"/>
                </a:solidFill>
                <a:ea typeface="微软雅黑" panose="020B0503020204020204" pitchFamily="34" charset="-122"/>
              </a:rPr>
              <a:t>Table Entry Installation</a:t>
            </a:r>
            <a:endParaRPr lang="zh-CN" altLang="en-US" sz="14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52" name="直接箭头连接符 51">
            <a:extLst>
              <a:ext uri="{FF2B5EF4-FFF2-40B4-BE49-F238E27FC236}">
                <a16:creationId xmlns:a16="http://schemas.microsoft.com/office/drawing/2014/main" id="{258B7B7D-BB75-60C5-A8C0-720493512DE3}"/>
              </a:ext>
            </a:extLst>
          </p:cNvPr>
          <p:cNvCxnSpPr>
            <a:cxnSpLocks/>
            <a:stCxn id="49" idx="2"/>
            <a:endCxn id="50" idx="0"/>
          </p:cNvCxnSpPr>
          <p:nvPr/>
        </p:nvCxnSpPr>
        <p:spPr>
          <a:xfrm flipH="1">
            <a:off x="3030169" y="3585943"/>
            <a:ext cx="2462" cy="367639"/>
          </a:xfrm>
          <a:prstGeom prst="straightConnector1">
            <a:avLst/>
          </a:prstGeom>
          <a:ln w="38100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接箭头连接符 52">
            <a:extLst>
              <a:ext uri="{FF2B5EF4-FFF2-40B4-BE49-F238E27FC236}">
                <a16:creationId xmlns:a16="http://schemas.microsoft.com/office/drawing/2014/main" id="{068CC956-F311-4C83-CEB2-E02D377E4526}"/>
              </a:ext>
            </a:extLst>
          </p:cNvPr>
          <p:cNvCxnSpPr>
            <a:cxnSpLocks/>
            <a:stCxn id="50" idx="2"/>
            <a:endCxn id="51" idx="0"/>
          </p:cNvCxnSpPr>
          <p:nvPr/>
        </p:nvCxnSpPr>
        <p:spPr>
          <a:xfrm>
            <a:off x="3030169" y="4483176"/>
            <a:ext cx="2461" cy="433362"/>
          </a:xfrm>
          <a:prstGeom prst="straightConnector1">
            <a:avLst/>
          </a:prstGeom>
          <a:ln w="38100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连接符: 肘形 53">
            <a:extLst>
              <a:ext uri="{FF2B5EF4-FFF2-40B4-BE49-F238E27FC236}">
                <a16:creationId xmlns:a16="http://schemas.microsoft.com/office/drawing/2014/main" id="{A46473AB-773F-3271-748E-F30B50EE89AE}"/>
              </a:ext>
            </a:extLst>
          </p:cNvPr>
          <p:cNvCxnSpPr>
            <a:cxnSpLocks/>
            <a:stCxn id="51" idx="1"/>
            <a:endCxn id="49" idx="0"/>
          </p:cNvCxnSpPr>
          <p:nvPr/>
        </p:nvCxnSpPr>
        <p:spPr>
          <a:xfrm rot="10800000" flipH="1">
            <a:off x="2466303" y="2790361"/>
            <a:ext cx="566327" cy="2390975"/>
          </a:xfrm>
          <a:prstGeom prst="bentConnector4">
            <a:avLst>
              <a:gd name="adj1" fmla="val -289426"/>
              <a:gd name="adj2" fmla="val 105282"/>
            </a:avLst>
          </a:prstGeom>
          <a:ln w="38100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乘号 54">
            <a:extLst>
              <a:ext uri="{FF2B5EF4-FFF2-40B4-BE49-F238E27FC236}">
                <a16:creationId xmlns:a16="http://schemas.microsoft.com/office/drawing/2014/main" id="{236CCAD2-CD7F-6196-D031-87D58204968A}"/>
              </a:ext>
            </a:extLst>
          </p:cNvPr>
          <p:cNvSpPr/>
          <p:nvPr/>
        </p:nvSpPr>
        <p:spPr>
          <a:xfrm>
            <a:off x="421751" y="3546774"/>
            <a:ext cx="799144" cy="786652"/>
          </a:xfrm>
          <a:prstGeom prst="mathMultiply">
            <a:avLst>
              <a:gd name="adj1" fmla="val 12623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文本框 55">
            <a:extLst>
              <a:ext uri="{FF2B5EF4-FFF2-40B4-BE49-F238E27FC236}">
                <a16:creationId xmlns:a16="http://schemas.microsoft.com/office/drawing/2014/main" id="{981107A2-3298-7C67-882C-B2BE4FEE9FE1}"/>
              </a:ext>
            </a:extLst>
          </p:cNvPr>
          <p:cNvSpPr txBox="1"/>
          <p:nvPr/>
        </p:nvSpPr>
        <p:spPr>
          <a:xfrm>
            <a:off x="777819" y="4253596"/>
            <a:ext cx="1589058" cy="549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1400" kern="0" dirty="0">
                <a:ea typeface="微软雅黑" panose="020B0503020204020204" pitchFamily="34" charset="-122"/>
                <a:cs typeface="Times New Roman" panose="02020603050405020304" pitchFamily="18" charset="0"/>
              </a:rPr>
              <a:t>Block</a:t>
            </a:r>
            <a:r>
              <a:rPr kumimoji="1" lang="zh-CN" altLang="en-US" sz="1400" kern="0" dirty="0"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kern="0" dirty="0">
                <a:ea typeface="微软雅黑" panose="020B0503020204020204" pitchFamily="34" charset="-122"/>
                <a:cs typeface="Times New Roman" panose="02020603050405020304" pitchFamily="18" charset="0"/>
              </a:rPr>
              <a:t>Following</a:t>
            </a:r>
          </a:p>
          <a:p>
            <a:pPr algn="ctr" eaLnBrk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1400" kern="0" dirty="0">
                <a:ea typeface="微软雅黑" panose="020B0503020204020204" pitchFamily="34" charset="-122"/>
                <a:cs typeface="Times New Roman" panose="02020603050405020304" pitchFamily="18" charset="0"/>
              </a:rPr>
              <a:t>Procedures</a:t>
            </a: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6D76D0F6-3D8D-B263-232C-4A0901A0B1E7}"/>
              </a:ext>
            </a:extLst>
          </p:cNvPr>
          <p:cNvSpPr/>
          <p:nvPr/>
        </p:nvSpPr>
        <p:spPr>
          <a:xfrm>
            <a:off x="6337235" y="3055242"/>
            <a:ext cx="1132652" cy="70385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>
                <a:solidFill>
                  <a:schemeClr val="bg1"/>
                </a:solidFill>
                <a:ea typeface="微软雅黑" panose="020B0503020204020204" pitchFamily="34" charset="-122"/>
              </a:rPr>
              <a:t>Aware</a:t>
            </a:r>
          </a:p>
          <a:p>
            <a:pPr algn="ctr"/>
            <a:r>
              <a:rPr lang="en-US" altLang="zh-CN" sz="1400" dirty="0">
                <a:solidFill>
                  <a:schemeClr val="bg1"/>
                </a:solidFill>
                <a:ea typeface="微软雅黑" panose="020B0503020204020204" pitchFamily="34" charset="-122"/>
              </a:rPr>
              <a:t>Link State</a:t>
            </a:r>
          </a:p>
          <a:p>
            <a:pPr algn="ctr"/>
            <a:r>
              <a:rPr lang="en-US" altLang="zh-CN" sz="1400" dirty="0">
                <a:solidFill>
                  <a:schemeClr val="bg1"/>
                </a:solidFill>
                <a:ea typeface="微软雅黑" panose="020B0503020204020204" pitchFamily="34" charset="-122"/>
              </a:rPr>
              <a:t>Change</a:t>
            </a: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3B424C11-85C4-BE85-D499-908C64460B00}"/>
              </a:ext>
            </a:extLst>
          </p:cNvPr>
          <p:cNvSpPr/>
          <p:nvPr/>
        </p:nvSpPr>
        <p:spPr>
          <a:xfrm>
            <a:off x="6284102" y="4154480"/>
            <a:ext cx="1238919" cy="52959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>
                <a:solidFill>
                  <a:schemeClr val="bg1"/>
                </a:solidFill>
                <a:ea typeface="微软雅黑" panose="020B0503020204020204" pitchFamily="34" charset="-122"/>
              </a:rPr>
              <a:t>Route</a:t>
            </a:r>
          </a:p>
          <a:p>
            <a:pPr algn="ctr"/>
            <a:r>
              <a:rPr lang="en-US" altLang="zh-CN" sz="1400" dirty="0">
                <a:solidFill>
                  <a:schemeClr val="bg1"/>
                </a:solidFill>
                <a:ea typeface="微软雅黑" panose="020B0503020204020204" pitchFamily="34" charset="-122"/>
              </a:rPr>
              <a:t>Recalculate</a:t>
            </a:r>
            <a:endParaRPr lang="zh-CN" altLang="en-US" sz="14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1D0E03A6-F1DD-41C5-CC72-50FBE8420993}"/>
              </a:ext>
            </a:extLst>
          </p:cNvPr>
          <p:cNvSpPr/>
          <p:nvPr/>
        </p:nvSpPr>
        <p:spPr>
          <a:xfrm>
            <a:off x="9561316" y="3747618"/>
            <a:ext cx="1132652" cy="52959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>
                <a:solidFill>
                  <a:schemeClr val="bg1"/>
                </a:solidFill>
                <a:ea typeface="微软雅黑" panose="020B0503020204020204" pitchFamily="34" charset="-122"/>
              </a:rPr>
              <a:t>Table Entry Installation</a:t>
            </a:r>
            <a:endParaRPr lang="zh-CN" altLang="en-US" sz="14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60" name="直接箭头连接符 59">
            <a:extLst>
              <a:ext uri="{FF2B5EF4-FFF2-40B4-BE49-F238E27FC236}">
                <a16:creationId xmlns:a16="http://schemas.microsoft.com/office/drawing/2014/main" id="{647A6F83-6557-0F70-A19B-106C7A14621B}"/>
              </a:ext>
            </a:extLst>
          </p:cNvPr>
          <p:cNvCxnSpPr>
            <a:cxnSpLocks/>
            <a:stCxn id="57" idx="2"/>
            <a:endCxn id="58" idx="0"/>
          </p:cNvCxnSpPr>
          <p:nvPr/>
        </p:nvCxnSpPr>
        <p:spPr>
          <a:xfrm>
            <a:off x="6903561" y="3759100"/>
            <a:ext cx="1" cy="395380"/>
          </a:xfrm>
          <a:prstGeom prst="straightConnector1">
            <a:avLst/>
          </a:prstGeom>
          <a:ln w="38100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连接符: 肘形 60">
            <a:extLst>
              <a:ext uri="{FF2B5EF4-FFF2-40B4-BE49-F238E27FC236}">
                <a16:creationId xmlns:a16="http://schemas.microsoft.com/office/drawing/2014/main" id="{71688B5A-949A-037E-FA0A-006FDE44EA8F}"/>
              </a:ext>
            </a:extLst>
          </p:cNvPr>
          <p:cNvCxnSpPr>
            <a:cxnSpLocks/>
            <a:stCxn id="58" idx="1"/>
            <a:endCxn id="57" idx="0"/>
          </p:cNvCxnSpPr>
          <p:nvPr/>
        </p:nvCxnSpPr>
        <p:spPr>
          <a:xfrm rot="10800000" flipH="1">
            <a:off x="6284101" y="3055243"/>
            <a:ext cx="619459" cy="1364035"/>
          </a:xfrm>
          <a:prstGeom prst="bentConnector4">
            <a:avLst>
              <a:gd name="adj1" fmla="val -36903"/>
              <a:gd name="adj2" fmla="val 116759"/>
            </a:avLst>
          </a:prstGeom>
          <a:ln w="38100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图片 61">
            <a:extLst>
              <a:ext uri="{FF2B5EF4-FFF2-40B4-BE49-F238E27FC236}">
                <a16:creationId xmlns:a16="http://schemas.microsoft.com/office/drawing/2014/main" id="{998A4756-60E9-44D5-5DD9-881332C71B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7334" y="3555215"/>
            <a:ext cx="914399" cy="914399"/>
          </a:xfrm>
          <a:prstGeom prst="rect">
            <a:avLst/>
          </a:prstGeom>
        </p:spPr>
      </p:pic>
      <p:cxnSp>
        <p:nvCxnSpPr>
          <p:cNvPr id="63" name="直接箭头连接符 62">
            <a:extLst>
              <a:ext uri="{FF2B5EF4-FFF2-40B4-BE49-F238E27FC236}">
                <a16:creationId xmlns:a16="http://schemas.microsoft.com/office/drawing/2014/main" id="{9532BDCD-F39E-D7CE-834C-C1EF338EA570}"/>
              </a:ext>
            </a:extLst>
          </p:cNvPr>
          <p:cNvCxnSpPr>
            <a:cxnSpLocks/>
            <a:stCxn id="62" idx="3"/>
            <a:endCxn id="59" idx="1"/>
          </p:cNvCxnSpPr>
          <p:nvPr/>
        </p:nvCxnSpPr>
        <p:spPr>
          <a:xfrm>
            <a:off x="8991733" y="4012415"/>
            <a:ext cx="569583" cy="0"/>
          </a:xfrm>
          <a:prstGeom prst="straightConnector1">
            <a:avLst/>
          </a:prstGeom>
          <a:ln w="38100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文本框 63">
            <a:extLst>
              <a:ext uri="{FF2B5EF4-FFF2-40B4-BE49-F238E27FC236}">
                <a16:creationId xmlns:a16="http://schemas.microsoft.com/office/drawing/2014/main" id="{7FE8F2E9-EC40-5A01-16A2-84996046909E}"/>
              </a:ext>
            </a:extLst>
          </p:cNvPr>
          <p:cNvSpPr txBox="1"/>
          <p:nvPr/>
        </p:nvSpPr>
        <p:spPr>
          <a:xfrm>
            <a:off x="7800174" y="3589965"/>
            <a:ext cx="1449111" cy="317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1400" kern="0" dirty="0">
                <a:ea typeface="微软雅黑" panose="020B0503020204020204" pitchFamily="34" charset="-122"/>
                <a:cs typeface="Times New Roman" panose="02020603050405020304" pitchFamily="18" charset="0"/>
              </a:rPr>
              <a:t>Route Buffer</a:t>
            </a:r>
            <a:endParaRPr kumimoji="1" lang="zh-CN" altLang="en-US" sz="1400" kern="0" dirty="0"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65" name="文本框 64">
            <a:extLst>
              <a:ext uri="{FF2B5EF4-FFF2-40B4-BE49-F238E27FC236}">
                <a16:creationId xmlns:a16="http://schemas.microsoft.com/office/drawing/2014/main" id="{F09AC1AF-EFE4-99D3-692E-AE4147E266CA}"/>
              </a:ext>
            </a:extLst>
          </p:cNvPr>
          <p:cNvSpPr txBox="1"/>
          <p:nvPr/>
        </p:nvSpPr>
        <p:spPr>
          <a:xfrm>
            <a:off x="5507739" y="4829690"/>
            <a:ext cx="5902621" cy="6875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1200" b="1" kern="0" dirty="0">
                <a:solidFill>
                  <a:srgbClr val="C00000"/>
                </a:solidFill>
                <a:ea typeface="微软雅黑" panose="020B0503020204020204" pitchFamily="34" charset="-122"/>
                <a:cs typeface="Times New Roman" panose="02020603050405020304" pitchFamily="18" charset="0"/>
              </a:rPr>
              <a:t>Core Issue: Produce</a:t>
            </a:r>
            <a:r>
              <a:rPr kumimoji="1" lang="zh-CN" altLang="en-US" sz="1200" b="1" kern="0" dirty="0">
                <a:solidFill>
                  <a:srgbClr val="C00000"/>
                </a:solidFill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200" b="1" kern="0" dirty="0">
                <a:solidFill>
                  <a:srgbClr val="C00000"/>
                </a:solidFill>
                <a:ea typeface="微软雅黑" panose="020B0503020204020204" pitchFamily="34" charset="-122"/>
                <a:cs typeface="Times New Roman" panose="02020603050405020304" pitchFamily="18" charset="0"/>
              </a:rPr>
              <a:t>Speed &gt;&gt; Consume Speed</a:t>
            </a:r>
            <a:endParaRPr kumimoji="1" lang="en-US" altLang="zh-CN" sz="1200" b="1" kern="0" dirty="0"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 eaLnBrk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1" lang="en-US" altLang="zh-CN" sz="1200" b="1" kern="0" dirty="0">
                <a:ea typeface="微软雅黑" panose="020B0503020204020204" pitchFamily="34" charset="-122"/>
                <a:cs typeface="Times New Roman" panose="02020603050405020304" pitchFamily="18" charset="0"/>
              </a:rPr>
              <a:t>Fixed-Length Buffer:</a:t>
            </a:r>
            <a:r>
              <a:rPr kumimoji="1" lang="zh-CN" altLang="en-US" sz="1200" b="1" kern="0" dirty="0"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200" kern="0" dirty="0">
                <a:ea typeface="微软雅黑" panose="020B0503020204020204" pitchFamily="34" charset="-122"/>
                <a:cs typeface="Times New Roman" panose="02020603050405020304" pitchFamily="18" charset="0"/>
              </a:rPr>
              <a:t>Route loss occurs when the buffer is full.</a:t>
            </a:r>
            <a:endParaRPr kumimoji="1" lang="en-US" altLang="zh-CN" sz="1200" b="1" kern="0" dirty="0">
              <a:solidFill>
                <a:srgbClr val="C00000"/>
              </a:solidFill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 eaLnBrk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1" lang="en-US" altLang="zh-CN" sz="1200" b="1" kern="0" dirty="0">
                <a:ea typeface="微软雅黑" panose="020B0503020204020204" pitchFamily="34" charset="-122"/>
                <a:cs typeface="Times New Roman" panose="02020603050405020304" pitchFamily="18" charset="0"/>
              </a:rPr>
              <a:t>Variable-Length Buffer:</a:t>
            </a:r>
            <a:r>
              <a:rPr kumimoji="1" lang="en-US" altLang="zh-CN" sz="1200" kern="0" dirty="0">
                <a:ea typeface="微软雅黑" panose="020B0503020204020204" pitchFamily="34" charset="-122"/>
                <a:cs typeface="Times New Roman" panose="02020603050405020304" pitchFamily="18" charset="0"/>
              </a:rPr>
              <a:t> Uncontrollable overhead and installation latency</a:t>
            </a:r>
            <a:endParaRPr kumimoji="1" lang="zh-CN" altLang="en-US" sz="1200" b="1" kern="0" dirty="0">
              <a:solidFill>
                <a:srgbClr val="C00000"/>
              </a:solidFill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66" name="连接符: 肘形 65">
            <a:extLst>
              <a:ext uri="{FF2B5EF4-FFF2-40B4-BE49-F238E27FC236}">
                <a16:creationId xmlns:a16="http://schemas.microsoft.com/office/drawing/2014/main" id="{EFB05961-B6A0-2B33-C3A7-CF92D59D7212}"/>
              </a:ext>
            </a:extLst>
          </p:cNvPr>
          <p:cNvCxnSpPr>
            <a:cxnSpLocks/>
            <a:stCxn id="58" idx="3"/>
            <a:endCxn id="62" idx="1"/>
          </p:cNvCxnSpPr>
          <p:nvPr/>
        </p:nvCxnSpPr>
        <p:spPr>
          <a:xfrm flipV="1">
            <a:off x="7523021" y="4012415"/>
            <a:ext cx="554313" cy="406862"/>
          </a:xfrm>
          <a:prstGeom prst="bentConnector3">
            <a:avLst>
              <a:gd name="adj1" fmla="val 50000"/>
            </a:avLst>
          </a:prstGeom>
          <a:ln w="38100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文本框 68">
            <a:extLst>
              <a:ext uri="{FF2B5EF4-FFF2-40B4-BE49-F238E27FC236}">
                <a16:creationId xmlns:a16="http://schemas.microsoft.com/office/drawing/2014/main" id="{EBF74418-33C7-6859-933E-6958085F37FD}"/>
              </a:ext>
            </a:extLst>
          </p:cNvPr>
          <p:cNvSpPr txBox="1"/>
          <p:nvPr/>
        </p:nvSpPr>
        <p:spPr>
          <a:xfrm>
            <a:off x="0" y="6002400"/>
            <a:ext cx="12192000" cy="478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 hangingPunct="1">
              <a:lnSpc>
                <a:spcPct val="110000"/>
              </a:lnSpc>
              <a:defRPr b="1" kern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defRPr>
            </a:lvl1pPr>
          </a:lstStyle>
          <a:p>
            <a:pPr algn="ctr" eaLnBrk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2400" dirty="0">
                <a:solidFill>
                  <a:srgbClr val="920000"/>
                </a:solidFill>
                <a:latin typeface="+mn-lt"/>
                <a:ea typeface="微软雅黑" panose="020B0503020204020204" pitchFamily="34" charset="-122"/>
                <a:cs typeface="Arial" panose="020B0604020202020204" pitchFamily="34" charset="0"/>
              </a:rPr>
              <a:t>Virtual Network Emulation Needs a High-Speed Table Entry Installation Method</a:t>
            </a:r>
            <a:endParaRPr kumimoji="1" lang="zh-CN" altLang="en-US" sz="2400" dirty="0">
              <a:solidFill>
                <a:srgbClr val="920000"/>
              </a:solidFill>
              <a:latin typeface="+mn-lt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89" name="文本框 88">
            <a:extLst>
              <a:ext uri="{FF2B5EF4-FFF2-40B4-BE49-F238E27FC236}">
                <a16:creationId xmlns:a16="http://schemas.microsoft.com/office/drawing/2014/main" id="{ACB6CAED-6327-0AD8-E6EA-88C98497570D}"/>
              </a:ext>
            </a:extLst>
          </p:cNvPr>
          <p:cNvSpPr txBox="1"/>
          <p:nvPr/>
        </p:nvSpPr>
        <p:spPr>
          <a:xfrm>
            <a:off x="-10571" y="761819"/>
            <a:ext cx="1219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/>
            <a:r>
              <a:rPr lang="en-US" altLang="zh-CN" sz="2400" b="1" dirty="0">
                <a:solidFill>
                  <a:srgbClr val="002060"/>
                </a:solidFill>
                <a:cs typeface="Arial" panose="020B0604020202020204" pitchFamily="34" charset="0"/>
              </a:rPr>
              <a:t>Simply modifying design of the interface between the routing software and the installation mechanism cannot </a:t>
            </a:r>
            <a:r>
              <a:rPr lang="en-US" altLang="zh-CN" sz="2400" b="1" dirty="0">
                <a:solidFill>
                  <a:srgbClr val="920000"/>
                </a:solidFill>
                <a:cs typeface="Arial" panose="020B0604020202020204" pitchFamily="34" charset="0"/>
              </a:rPr>
              <a:t>resolve the latency-dynamics mismatch</a:t>
            </a:r>
            <a:r>
              <a:rPr lang="en-US" altLang="zh-CN" sz="2400" b="1" dirty="0">
                <a:cs typeface="Arial" panose="020B0604020202020204" pitchFamily="34" charset="0"/>
              </a:rPr>
              <a:t>.</a:t>
            </a:r>
            <a:endParaRPr lang="zh-CN" altLang="en-US" sz="24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6323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70B7789E-87BC-4B92-B7DB-7335C8CEE9CF}"/>
              </a:ext>
            </a:extLst>
          </p:cNvPr>
          <p:cNvSpPr/>
          <p:nvPr/>
        </p:nvSpPr>
        <p:spPr>
          <a:xfrm>
            <a:off x="0" y="0"/>
            <a:ext cx="12192000" cy="62484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400" b="1" dirty="0">
                <a:solidFill>
                  <a:srgbClr val="A3000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Contributing Factors Analysis</a:t>
            </a:r>
            <a:endParaRPr lang="zh-CN" altLang="en-US" sz="2400" b="1" dirty="0">
              <a:solidFill>
                <a:srgbClr val="A30000"/>
              </a:solidFill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6C08F4FE-6F22-D85D-23A4-5A894768CBD8}"/>
              </a:ext>
            </a:extLst>
          </p:cNvPr>
          <p:cNvSpPr txBox="1"/>
          <p:nvPr/>
        </p:nvSpPr>
        <p:spPr>
          <a:xfrm>
            <a:off x="173621" y="3548519"/>
            <a:ext cx="11946607" cy="4139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2000" b="1" kern="0" dirty="0">
                <a:solidFill>
                  <a:srgbClr val="00206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Factor 2: Concurrent incapable </a:t>
            </a:r>
            <a:r>
              <a:rPr kumimoji="1" lang="en-US" altLang="zh-CN" sz="2000" b="1" i="1" kern="0" dirty="0" err="1">
                <a:solidFill>
                  <a:srgbClr val="00206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RTNetlink</a:t>
            </a:r>
            <a:r>
              <a:rPr kumimoji="1" lang="en-US" altLang="zh-CN" sz="2000" b="1" kern="0" dirty="0">
                <a:solidFill>
                  <a:srgbClr val="00206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</a:p>
        </p:txBody>
      </p:sp>
      <p:grpSp>
        <p:nvGrpSpPr>
          <p:cNvPr id="144" name="组合 143">
            <a:extLst>
              <a:ext uri="{FF2B5EF4-FFF2-40B4-BE49-F238E27FC236}">
                <a16:creationId xmlns:a16="http://schemas.microsoft.com/office/drawing/2014/main" id="{F83EAE78-BFF4-833F-ECDB-05CBAD7B0E43}"/>
              </a:ext>
            </a:extLst>
          </p:cNvPr>
          <p:cNvGrpSpPr/>
          <p:nvPr/>
        </p:nvGrpSpPr>
        <p:grpSpPr>
          <a:xfrm>
            <a:off x="5891716" y="4435861"/>
            <a:ext cx="5739037" cy="2095823"/>
            <a:chOff x="501886" y="4247427"/>
            <a:chExt cx="5739037" cy="2095823"/>
          </a:xfrm>
        </p:grpSpPr>
        <p:sp>
          <p:nvSpPr>
            <p:cNvPr id="145" name="矩形: 圆角 144">
              <a:extLst>
                <a:ext uri="{FF2B5EF4-FFF2-40B4-BE49-F238E27FC236}">
                  <a16:creationId xmlns:a16="http://schemas.microsoft.com/office/drawing/2014/main" id="{F8A82BBE-6C5F-FF95-7BC7-40951DD8C78C}"/>
                </a:ext>
              </a:extLst>
            </p:cNvPr>
            <p:cNvSpPr/>
            <p:nvPr/>
          </p:nvSpPr>
          <p:spPr>
            <a:xfrm>
              <a:off x="501886" y="5290466"/>
              <a:ext cx="5739037" cy="252403"/>
            </a:xfrm>
            <a:prstGeom prst="roundRect">
              <a:avLst/>
            </a:prstGeom>
            <a:solidFill>
              <a:srgbClr val="F2C8AA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b="1" i="1" dirty="0" err="1">
                  <a:solidFill>
                    <a:schemeClr val="tx1"/>
                  </a:solidFill>
                  <a:ea typeface="微软雅黑" panose="020B0503020204020204" pitchFamily="34" charset="-122"/>
                </a:rPr>
                <a:t>rtnl_lock</a:t>
              </a:r>
              <a:r>
                <a:rPr lang="en-US" altLang="zh-CN" sz="1400" b="1" i="1" dirty="0">
                  <a:solidFill>
                    <a:schemeClr val="tx1"/>
                  </a:solidFill>
                  <a:ea typeface="微软雅黑" panose="020B0503020204020204" pitchFamily="34" charset="-122"/>
                </a:rPr>
                <a:t>() – </a:t>
              </a:r>
              <a:r>
                <a:rPr lang="en-US" altLang="zh-CN" sz="1400" b="1" dirty="0">
                  <a:solidFill>
                    <a:schemeClr val="tx1"/>
                  </a:solidFill>
                  <a:ea typeface="微软雅黑" panose="020B0503020204020204" pitchFamily="34" charset="-122"/>
                </a:rPr>
                <a:t>Kernel Level Mutex</a:t>
              </a:r>
              <a:endParaRPr lang="zh-CN" altLang="en-US" sz="1400" b="1" i="1" dirty="0">
                <a:solidFill>
                  <a:schemeClr val="tx1"/>
                </a:solidFill>
                <a:ea typeface="微软雅黑" panose="020B0503020204020204" pitchFamily="34" charset="-122"/>
              </a:endParaRPr>
            </a:p>
          </p:txBody>
        </p:sp>
        <p:cxnSp>
          <p:nvCxnSpPr>
            <p:cNvPr id="146" name="直接箭头连接符 145">
              <a:extLst>
                <a:ext uri="{FF2B5EF4-FFF2-40B4-BE49-F238E27FC236}">
                  <a16:creationId xmlns:a16="http://schemas.microsoft.com/office/drawing/2014/main" id="{09DCAD5C-B709-2F71-A349-38F46D243E17}"/>
                </a:ext>
              </a:extLst>
            </p:cNvPr>
            <p:cNvCxnSpPr>
              <a:cxnSpLocks/>
              <a:stCxn id="145" idx="2"/>
              <a:endCxn id="147" idx="0"/>
            </p:cNvCxnSpPr>
            <p:nvPr/>
          </p:nvCxnSpPr>
          <p:spPr>
            <a:xfrm flipH="1">
              <a:off x="3371404" y="5542869"/>
              <a:ext cx="1" cy="320630"/>
            </a:xfrm>
            <a:prstGeom prst="straightConnector1">
              <a:avLst/>
            </a:prstGeom>
            <a:ln w="28575">
              <a:solidFill>
                <a:srgbClr val="CDE3EE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7" name="矩形: 圆角 146">
              <a:extLst>
                <a:ext uri="{FF2B5EF4-FFF2-40B4-BE49-F238E27FC236}">
                  <a16:creationId xmlns:a16="http://schemas.microsoft.com/office/drawing/2014/main" id="{2C54145D-8BF4-CED1-73ED-EA2889917716}"/>
                </a:ext>
              </a:extLst>
            </p:cNvPr>
            <p:cNvSpPr/>
            <p:nvPr/>
          </p:nvSpPr>
          <p:spPr>
            <a:xfrm>
              <a:off x="2320395" y="5863499"/>
              <a:ext cx="2102017" cy="479751"/>
            </a:xfrm>
            <a:prstGeom prst="roundRect">
              <a:avLst/>
            </a:prstGeom>
            <a:solidFill>
              <a:srgbClr val="CDE3EE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b="1" dirty="0">
                  <a:solidFill>
                    <a:schemeClr val="tx1"/>
                  </a:solidFill>
                  <a:ea typeface="微软雅黑" panose="020B0503020204020204" pitchFamily="34" charset="-122"/>
                </a:rPr>
                <a:t>Serial Table Entry Installation</a:t>
              </a:r>
              <a:endParaRPr lang="zh-CN" altLang="en-US" sz="1400" b="1" dirty="0">
                <a:solidFill>
                  <a:schemeClr val="tx1"/>
                </a:solidFill>
                <a:ea typeface="微软雅黑" panose="020B0503020204020204" pitchFamily="34" charset="-122"/>
              </a:endParaRPr>
            </a:p>
          </p:txBody>
        </p:sp>
        <p:grpSp>
          <p:nvGrpSpPr>
            <p:cNvPr id="148" name="组合 147">
              <a:extLst>
                <a:ext uri="{FF2B5EF4-FFF2-40B4-BE49-F238E27FC236}">
                  <a16:creationId xmlns:a16="http://schemas.microsoft.com/office/drawing/2014/main" id="{908E4EE7-BE64-1696-0985-F8073BC5CE94}"/>
                </a:ext>
              </a:extLst>
            </p:cNvPr>
            <p:cNvGrpSpPr/>
            <p:nvPr/>
          </p:nvGrpSpPr>
          <p:grpSpPr>
            <a:xfrm>
              <a:off x="501887" y="4247427"/>
              <a:ext cx="997526" cy="1043039"/>
              <a:chOff x="696991" y="4264718"/>
              <a:chExt cx="997526" cy="1043039"/>
            </a:xfrm>
          </p:grpSpPr>
          <p:sp>
            <p:nvSpPr>
              <p:cNvPr id="170" name="矩形 169">
                <a:extLst>
                  <a:ext uri="{FF2B5EF4-FFF2-40B4-BE49-F238E27FC236}">
                    <a16:creationId xmlns:a16="http://schemas.microsoft.com/office/drawing/2014/main" id="{3030DB94-20CE-0728-C637-6441B332F354}"/>
                  </a:ext>
                </a:extLst>
              </p:cNvPr>
              <p:cNvSpPr/>
              <p:nvPr/>
            </p:nvSpPr>
            <p:spPr>
              <a:xfrm>
                <a:off x="696991" y="4264718"/>
                <a:ext cx="997526" cy="876522"/>
              </a:xfrm>
              <a:prstGeom prst="rect">
                <a:avLst/>
              </a:prstGeom>
              <a:noFill/>
              <a:ln w="19050">
                <a:solidFill>
                  <a:schemeClr val="accent5">
                    <a:lumMod val="5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200"/>
              </a:p>
            </p:txBody>
          </p:sp>
          <p:sp>
            <p:nvSpPr>
              <p:cNvPr id="171" name="矩形 170">
                <a:extLst>
                  <a:ext uri="{FF2B5EF4-FFF2-40B4-BE49-F238E27FC236}">
                    <a16:creationId xmlns:a16="http://schemas.microsoft.com/office/drawing/2014/main" id="{F98E2483-0512-8227-0D10-F35770FB8FA0}"/>
                  </a:ext>
                </a:extLst>
              </p:cNvPr>
              <p:cNvSpPr/>
              <p:nvPr/>
            </p:nvSpPr>
            <p:spPr>
              <a:xfrm>
                <a:off x="789019" y="4605296"/>
                <a:ext cx="798739" cy="468787"/>
              </a:xfrm>
              <a:prstGeom prst="rect">
                <a:avLst/>
              </a:prstGeom>
              <a:solidFill>
                <a:srgbClr val="CDE3EE"/>
              </a:solidFill>
              <a:ln w="19050" cap="flat" cmpd="sng" algn="ctr">
                <a:noFill/>
                <a:prstDash val="solid"/>
                <a:miter lim="800000"/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algn="ctr">
                  <a:spcAft>
                    <a:spcPts val="300"/>
                  </a:spcAft>
                </a:pPr>
                <a:r>
                  <a:rPr lang="en-US" altLang="zh-CN" sz="1000" b="1" kern="0" dirty="0">
                    <a:solidFill>
                      <a:srgbClr val="A30000"/>
                    </a:solidFill>
                    <a:ea typeface="微软雅黑" panose="020B0503020204020204" pitchFamily="34" charset="-122"/>
                  </a:rPr>
                  <a:t>Routing Software</a:t>
                </a:r>
                <a:endParaRPr lang="zh-CN" altLang="en-US" sz="1000" b="1" kern="0" dirty="0">
                  <a:solidFill>
                    <a:srgbClr val="A30000"/>
                  </a:solidFill>
                  <a:ea typeface="微软雅黑" panose="020B0503020204020204" pitchFamily="34" charset="-122"/>
                </a:endParaRPr>
              </a:p>
            </p:txBody>
          </p:sp>
          <p:sp>
            <p:nvSpPr>
              <p:cNvPr id="172" name="文本框 171">
                <a:extLst>
                  <a:ext uri="{FF2B5EF4-FFF2-40B4-BE49-F238E27FC236}">
                    <a16:creationId xmlns:a16="http://schemas.microsoft.com/office/drawing/2014/main" id="{0C9E16C7-F1B5-5EF3-637B-3F902EE97BF7}"/>
                  </a:ext>
                </a:extLst>
              </p:cNvPr>
              <p:cNvSpPr txBox="1"/>
              <p:nvPr/>
            </p:nvSpPr>
            <p:spPr>
              <a:xfrm>
                <a:off x="821479" y="4274107"/>
                <a:ext cx="763351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zh-CN" sz="1000" dirty="0">
                    <a:ea typeface="微软雅黑" panose="020B0503020204020204" pitchFamily="34" charset="-122"/>
                  </a:rPr>
                  <a:t>Container1</a:t>
                </a:r>
                <a:endParaRPr lang="zh-CN" altLang="en-US" sz="1000" dirty="0">
                  <a:ea typeface="微软雅黑" panose="020B0503020204020204" pitchFamily="34" charset="-122"/>
                </a:endParaRPr>
              </a:p>
            </p:txBody>
          </p:sp>
          <p:cxnSp>
            <p:nvCxnSpPr>
              <p:cNvPr id="173" name="直接箭头连接符 172">
                <a:extLst>
                  <a:ext uri="{FF2B5EF4-FFF2-40B4-BE49-F238E27FC236}">
                    <a16:creationId xmlns:a16="http://schemas.microsoft.com/office/drawing/2014/main" id="{8EFEFDC7-464B-7E12-E053-EB7D7A03A781}"/>
                  </a:ext>
                </a:extLst>
              </p:cNvPr>
              <p:cNvCxnSpPr>
                <a:cxnSpLocks/>
                <a:stCxn id="171" idx="2"/>
              </p:cNvCxnSpPr>
              <p:nvPr/>
            </p:nvCxnSpPr>
            <p:spPr>
              <a:xfrm flipH="1">
                <a:off x="1188386" y="5074083"/>
                <a:ext cx="3" cy="233674"/>
              </a:xfrm>
              <a:prstGeom prst="straightConnector1">
                <a:avLst/>
              </a:prstGeom>
              <a:ln w="19050">
                <a:solidFill>
                  <a:srgbClr val="F2C8AA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9" name="组合 148">
              <a:extLst>
                <a:ext uri="{FF2B5EF4-FFF2-40B4-BE49-F238E27FC236}">
                  <a16:creationId xmlns:a16="http://schemas.microsoft.com/office/drawing/2014/main" id="{5D6D4F06-7686-91BB-5B46-C7E8AECE20A0}"/>
                </a:ext>
              </a:extLst>
            </p:cNvPr>
            <p:cNvGrpSpPr/>
            <p:nvPr/>
          </p:nvGrpSpPr>
          <p:grpSpPr>
            <a:xfrm>
              <a:off x="1575811" y="4247427"/>
              <a:ext cx="997526" cy="1043039"/>
              <a:chOff x="696991" y="4264718"/>
              <a:chExt cx="997526" cy="1043039"/>
            </a:xfrm>
          </p:grpSpPr>
          <p:sp>
            <p:nvSpPr>
              <p:cNvPr id="166" name="矩形 165">
                <a:extLst>
                  <a:ext uri="{FF2B5EF4-FFF2-40B4-BE49-F238E27FC236}">
                    <a16:creationId xmlns:a16="http://schemas.microsoft.com/office/drawing/2014/main" id="{9E2B95E1-E4F4-5F22-054E-070267E9B286}"/>
                  </a:ext>
                </a:extLst>
              </p:cNvPr>
              <p:cNvSpPr/>
              <p:nvPr/>
            </p:nvSpPr>
            <p:spPr>
              <a:xfrm>
                <a:off x="696991" y="4264718"/>
                <a:ext cx="997526" cy="876522"/>
              </a:xfrm>
              <a:prstGeom prst="rect">
                <a:avLst/>
              </a:prstGeom>
              <a:noFill/>
              <a:ln w="19050">
                <a:solidFill>
                  <a:schemeClr val="accent5">
                    <a:lumMod val="5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200"/>
              </a:p>
            </p:txBody>
          </p:sp>
          <p:sp>
            <p:nvSpPr>
              <p:cNvPr id="167" name="矩形 166">
                <a:extLst>
                  <a:ext uri="{FF2B5EF4-FFF2-40B4-BE49-F238E27FC236}">
                    <a16:creationId xmlns:a16="http://schemas.microsoft.com/office/drawing/2014/main" id="{F3B4C85B-F3C5-276B-799B-EC2E09A4A824}"/>
                  </a:ext>
                </a:extLst>
              </p:cNvPr>
              <p:cNvSpPr/>
              <p:nvPr/>
            </p:nvSpPr>
            <p:spPr>
              <a:xfrm>
                <a:off x="789019" y="4605296"/>
                <a:ext cx="798739" cy="468787"/>
              </a:xfrm>
              <a:prstGeom prst="rect">
                <a:avLst/>
              </a:prstGeom>
              <a:solidFill>
                <a:srgbClr val="CDE3EE"/>
              </a:solidFill>
              <a:ln w="19050" cap="flat" cmpd="sng" algn="ctr">
                <a:noFill/>
                <a:prstDash val="solid"/>
                <a:miter lim="800000"/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algn="ctr">
                  <a:spcAft>
                    <a:spcPts val="300"/>
                  </a:spcAft>
                </a:pPr>
                <a:r>
                  <a:rPr lang="en-US" altLang="zh-CN" sz="1000" b="1" kern="0" dirty="0">
                    <a:solidFill>
                      <a:srgbClr val="A30000"/>
                    </a:solidFill>
                    <a:ea typeface="微软雅黑" panose="020B0503020204020204" pitchFamily="34" charset="-122"/>
                  </a:rPr>
                  <a:t>Routing Software</a:t>
                </a:r>
                <a:endParaRPr lang="zh-CN" altLang="en-US" sz="1000" b="1" kern="0" dirty="0">
                  <a:solidFill>
                    <a:srgbClr val="A30000"/>
                  </a:solidFill>
                  <a:ea typeface="微软雅黑" panose="020B0503020204020204" pitchFamily="34" charset="-122"/>
                </a:endParaRPr>
              </a:p>
            </p:txBody>
          </p:sp>
          <p:sp>
            <p:nvSpPr>
              <p:cNvPr id="168" name="文本框 167">
                <a:extLst>
                  <a:ext uri="{FF2B5EF4-FFF2-40B4-BE49-F238E27FC236}">
                    <a16:creationId xmlns:a16="http://schemas.microsoft.com/office/drawing/2014/main" id="{498781B8-78DF-3CA4-B3E2-50ED822F7DC9}"/>
                  </a:ext>
                </a:extLst>
              </p:cNvPr>
              <p:cNvSpPr txBox="1"/>
              <p:nvPr/>
            </p:nvSpPr>
            <p:spPr>
              <a:xfrm>
                <a:off x="821479" y="4274107"/>
                <a:ext cx="763351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zh-CN" sz="1000" dirty="0">
                    <a:ea typeface="微软雅黑" panose="020B0503020204020204" pitchFamily="34" charset="-122"/>
                  </a:rPr>
                  <a:t>Container2</a:t>
                </a:r>
                <a:endParaRPr lang="zh-CN" altLang="en-US" sz="1000" dirty="0">
                  <a:ea typeface="微软雅黑" panose="020B0503020204020204" pitchFamily="34" charset="-122"/>
                </a:endParaRPr>
              </a:p>
            </p:txBody>
          </p:sp>
          <p:cxnSp>
            <p:nvCxnSpPr>
              <p:cNvPr id="169" name="直接箭头连接符 168">
                <a:extLst>
                  <a:ext uri="{FF2B5EF4-FFF2-40B4-BE49-F238E27FC236}">
                    <a16:creationId xmlns:a16="http://schemas.microsoft.com/office/drawing/2014/main" id="{77A7669C-8881-6D27-E0F1-B26CCCBBDD7F}"/>
                  </a:ext>
                </a:extLst>
              </p:cNvPr>
              <p:cNvCxnSpPr>
                <a:cxnSpLocks/>
                <a:stCxn id="167" idx="2"/>
              </p:cNvCxnSpPr>
              <p:nvPr/>
            </p:nvCxnSpPr>
            <p:spPr>
              <a:xfrm flipH="1">
                <a:off x="1188386" y="5074083"/>
                <a:ext cx="3" cy="233674"/>
              </a:xfrm>
              <a:prstGeom prst="straightConnector1">
                <a:avLst/>
              </a:prstGeom>
              <a:ln w="19050">
                <a:solidFill>
                  <a:srgbClr val="F2C8AA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0" name="组合 149">
              <a:extLst>
                <a:ext uri="{FF2B5EF4-FFF2-40B4-BE49-F238E27FC236}">
                  <a16:creationId xmlns:a16="http://schemas.microsoft.com/office/drawing/2014/main" id="{FFC72A1D-4F12-A792-0350-CF7E340E35A3}"/>
                </a:ext>
              </a:extLst>
            </p:cNvPr>
            <p:cNvGrpSpPr/>
            <p:nvPr/>
          </p:nvGrpSpPr>
          <p:grpSpPr>
            <a:xfrm>
              <a:off x="2642367" y="4247427"/>
              <a:ext cx="997526" cy="1043039"/>
              <a:chOff x="696991" y="4264718"/>
              <a:chExt cx="997526" cy="1043039"/>
            </a:xfrm>
          </p:grpSpPr>
          <p:sp>
            <p:nvSpPr>
              <p:cNvPr id="162" name="矩形 161">
                <a:extLst>
                  <a:ext uri="{FF2B5EF4-FFF2-40B4-BE49-F238E27FC236}">
                    <a16:creationId xmlns:a16="http://schemas.microsoft.com/office/drawing/2014/main" id="{018809B5-786A-F0B7-A591-9A1DA53F0768}"/>
                  </a:ext>
                </a:extLst>
              </p:cNvPr>
              <p:cNvSpPr/>
              <p:nvPr/>
            </p:nvSpPr>
            <p:spPr>
              <a:xfrm>
                <a:off x="696991" y="4264718"/>
                <a:ext cx="997526" cy="876522"/>
              </a:xfrm>
              <a:prstGeom prst="rect">
                <a:avLst/>
              </a:prstGeom>
              <a:noFill/>
              <a:ln w="19050">
                <a:solidFill>
                  <a:schemeClr val="accent5">
                    <a:lumMod val="5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200"/>
              </a:p>
            </p:txBody>
          </p:sp>
          <p:sp>
            <p:nvSpPr>
              <p:cNvPr id="163" name="矩形 162">
                <a:extLst>
                  <a:ext uri="{FF2B5EF4-FFF2-40B4-BE49-F238E27FC236}">
                    <a16:creationId xmlns:a16="http://schemas.microsoft.com/office/drawing/2014/main" id="{B9380159-B0B4-72D6-7AE9-A8A94A63DC8E}"/>
                  </a:ext>
                </a:extLst>
              </p:cNvPr>
              <p:cNvSpPr/>
              <p:nvPr/>
            </p:nvSpPr>
            <p:spPr>
              <a:xfrm>
                <a:off x="789019" y="4605296"/>
                <a:ext cx="798739" cy="468787"/>
              </a:xfrm>
              <a:prstGeom prst="rect">
                <a:avLst/>
              </a:prstGeom>
              <a:solidFill>
                <a:srgbClr val="CDE3EE"/>
              </a:solidFill>
              <a:ln w="19050" cap="flat" cmpd="sng" algn="ctr">
                <a:noFill/>
                <a:prstDash val="solid"/>
                <a:miter lim="800000"/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algn="ctr">
                  <a:spcAft>
                    <a:spcPts val="300"/>
                  </a:spcAft>
                </a:pPr>
                <a:r>
                  <a:rPr lang="en-US" altLang="zh-CN" sz="1000" b="1" kern="0" dirty="0">
                    <a:solidFill>
                      <a:srgbClr val="A30000"/>
                    </a:solidFill>
                    <a:ea typeface="微软雅黑" panose="020B0503020204020204" pitchFamily="34" charset="-122"/>
                  </a:rPr>
                  <a:t>Routing Software</a:t>
                </a:r>
                <a:endParaRPr lang="zh-CN" altLang="en-US" sz="1000" b="1" kern="0" dirty="0">
                  <a:solidFill>
                    <a:srgbClr val="A30000"/>
                  </a:solidFill>
                  <a:ea typeface="微软雅黑" panose="020B0503020204020204" pitchFamily="34" charset="-122"/>
                </a:endParaRPr>
              </a:p>
            </p:txBody>
          </p:sp>
          <p:sp>
            <p:nvSpPr>
              <p:cNvPr id="164" name="文本框 163">
                <a:extLst>
                  <a:ext uri="{FF2B5EF4-FFF2-40B4-BE49-F238E27FC236}">
                    <a16:creationId xmlns:a16="http://schemas.microsoft.com/office/drawing/2014/main" id="{A2D67B51-A7A2-ED25-EF9D-2B1D81879474}"/>
                  </a:ext>
                </a:extLst>
              </p:cNvPr>
              <p:cNvSpPr txBox="1"/>
              <p:nvPr/>
            </p:nvSpPr>
            <p:spPr>
              <a:xfrm>
                <a:off x="821479" y="4274107"/>
                <a:ext cx="763351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zh-CN" sz="1000" dirty="0">
                    <a:ea typeface="微软雅黑" panose="020B0503020204020204" pitchFamily="34" charset="-122"/>
                  </a:rPr>
                  <a:t>Container3</a:t>
                </a:r>
                <a:endParaRPr lang="zh-CN" altLang="en-US" sz="1000" dirty="0">
                  <a:ea typeface="微软雅黑" panose="020B0503020204020204" pitchFamily="34" charset="-122"/>
                </a:endParaRPr>
              </a:p>
            </p:txBody>
          </p:sp>
          <p:cxnSp>
            <p:nvCxnSpPr>
              <p:cNvPr id="165" name="直接箭头连接符 164">
                <a:extLst>
                  <a:ext uri="{FF2B5EF4-FFF2-40B4-BE49-F238E27FC236}">
                    <a16:creationId xmlns:a16="http://schemas.microsoft.com/office/drawing/2014/main" id="{94F54C50-4E7F-ABD3-88A5-04611DEEFD71}"/>
                  </a:ext>
                </a:extLst>
              </p:cNvPr>
              <p:cNvCxnSpPr>
                <a:cxnSpLocks/>
                <a:stCxn id="163" idx="2"/>
              </p:cNvCxnSpPr>
              <p:nvPr/>
            </p:nvCxnSpPr>
            <p:spPr>
              <a:xfrm flipH="1">
                <a:off x="1188386" y="5074083"/>
                <a:ext cx="3" cy="233674"/>
              </a:xfrm>
              <a:prstGeom prst="straightConnector1">
                <a:avLst/>
              </a:prstGeom>
              <a:ln w="19050">
                <a:solidFill>
                  <a:srgbClr val="F2C8AA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1" name="组合 150">
              <a:extLst>
                <a:ext uri="{FF2B5EF4-FFF2-40B4-BE49-F238E27FC236}">
                  <a16:creationId xmlns:a16="http://schemas.microsoft.com/office/drawing/2014/main" id="{C572CC95-AF63-588E-9680-81728A258593}"/>
                </a:ext>
              </a:extLst>
            </p:cNvPr>
            <p:cNvGrpSpPr/>
            <p:nvPr/>
          </p:nvGrpSpPr>
          <p:grpSpPr>
            <a:xfrm>
              <a:off x="3701555" y="4247427"/>
              <a:ext cx="997526" cy="1043039"/>
              <a:chOff x="696991" y="4264718"/>
              <a:chExt cx="997526" cy="1043039"/>
            </a:xfrm>
          </p:grpSpPr>
          <p:sp>
            <p:nvSpPr>
              <p:cNvPr id="158" name="矩形 157">
                <a:extLst>
                  <a:ext uri="{FF2B5EF4-FFF2-40B4-BE49-F238E27FC236}">
                    <a16:creationId xmlns:a16="http://schemas.microsoft.com/office/drawing/2014/main" id="{A1088E57-48B4-A43F-9B24-12C8F638CA85}"/>
                  </a:ext>
                </a:extLst>
              </p:cNvPr>
              <p:cNvSpPr/>
              <p:nvPr/>
            </p:nvSpPr>
            <p:spPr>
              <a:xfrm>
                <a:off x="696991" y="4264718"/>
                <a:ext cx="997526" cy="876522"/>
              </a:xfrm>
              <a:prstGeom prst="rect">
                <a:avLst/>
              </a:prstGeom>
              <a:noFill/>
              <a:ln w="19050">
                <a:solidFill>
                  <a:schemeClr val="accent5">
                    <a:lumMod val="5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200"/>
              </a:p>
            </p:txBody>
          </p:sp>
          <p:sp>
            <p:nvSpPr>
              <p:cNvPr id="159" name="矩形 158">
                <a:extLst>
                  <a:ext uri="{FF2B5EF4-FFF2-40B4-BE49-F238E27FC236}">
                    <a16:creationId xmlns:a16="http://schemas.microsoft.com/office/drawing/2014/main" id="{7806971C-8632-128C-0A87-FD4514FD00D1}"/>
                  </a:ext>
                </a:extLst>
              </p:cNvPr>
              <p:cNvSpPr/>
              <p:nvPr/>
            </p:nvSpPr>
            <p:spPr>
              <a:xfrm>
                <a:off x="789019" y="4605296"/>
                <a:ext cx="798739" cy="468787"/>
              </a:xfrm>
              <a:prstGeom prst="rect">
                <a:avLst/>
              </a:prstGeom>
              <a:solidFill>
                <a:srgbClr val="CDE3EE"/>
              </a:solidFill>
              <a:ln w="19050" cap="flat" cmpd="sng" algn="ctr">
                <a:noFill/>
                <a:prstDash val="solid"/>
                <a:miter lim="800000"/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algn="ctr">
                  <a:spcAft>
                    <a:spcPts val="300"/>
                  </a:spcAft>
                </a:pPr>
                <a:r>
                  <a:rPr lang="en-US" altLang="zh-CN" sz="1000" b="1" kern="0" dirty="0">
                    <a:solidFill>
                      <a:srgbClr val="A30000"/>
                    </a:solidFill>
                    <a:ea typeface="微软雅黑" panose="020B0503020204020204" pitchFamily="34" charset="-122"/>
                  </a:rPr>
                  <a:t>Routing Software</a:t>
                </a:r>
                <a:endParaRPr lang="zh-CN" altLang="en-US" sz="1000" b="1" kern="0" dirty="0">
                  <a:solidFill>
                    <a:srgbClr val="A30000"/>
                  </a:solidFill>
                  <a:ea typeface="微软雅黑" panose="020B0503020204020204" pitchFamily="34" charset="-122"/>
                </a:endParaRPr>
              </a:p>
            </p:txBody>
          </p:sp>
          <p:sp>
            <p:nvSpPr>
              <p:cNvPr id="160" name="文本框 159">
                <a:extLst>
                  <a:ext uri="{FF2B5EF4-FFF2-40B4-BE49-F238E27FC236}">
                    <a16:creationId xmlns:a16="http://schemas.microsoft.com/office/drawing/2014/main" id="{95C4840D-E311-18E9-27E5-50EF27AEA16D}"/>
                  </a:ext>
                </a:extLst>
              </p:cNvPr>
              <p:cNvSpPr txBox="1"/>
              <p:nvPr/>
            </p:nvSpPr>
            <p:spPr>
              <a:xfrm>
                <a:off x="821479" y="4274107"/>
                <a:ext cx="763351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zh-CN" sz="1000" dirty="0">
                    <a:ea typeface="微软雅黑" panose="020B0503020204020204" pitchFamily="34" charset="-122"/>
                  </a:rPr>
                  <a:t>Container4</a:t>
                </a:r>
                <a:endParaRPr lang="zh-CN" altLang="en-US" sz="1000" dirty="0">
                  <a:ea typeface="微软雅黑" panose="020B0503020204020204" pitchFamily="34" charset="-122"/>
                </a:endParaRPr>
              </a:p>
            </p:txBody>
          </p:sp>
          <p:cxnSp>
            <p:nvCxnSpPr>
              <p:cNvPr id="161" name="直接箭头连接符 160">
                <a:extLst>
                  <a:ext uri="{FF2B5EF4-FFF2-40B4-BE49-F238E27FC236}">
                    <a16:creationId xmlns:a16="http://schemas.microsoft.com/office/drawing/2014/main" id="{AD661655-4BD7-77A9-408C-9657841D6C6F}"/>
                  </a:ext>
                </a:extLst>
              </p:cNvPr>
              <p:cNvCxnSpPr>
                <a:cxnSpLocks/>
                <a:stCxn id="159" idx="2"/>
              </p:cNvCxnSpPr>
              <p:nvPr/>
            </p:nvCxnSpPr>
            <p:spPr>
              <a:xfrm flipH="1">
                <a:off x="1188386" y="5074083"/>
                <a:ext cx="3" cy="233674"/>
              </a:xfrm>
              <a:prstGeom prst="straightConnector1">
                <a:avLst/>
              </a:prstGeom>
              <a:ln w="19050">
                <a:solidFill>
                  <a:srgbClr val="F2C8AA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2" name="组合 151">
              <a:extLst>
                <a:ext uri="{FF2B5EF4-FFF2-40B4-BE49-F238E27FC236}">
                  <a16:creationId xmlns:a16="http://schemas.microsoft.com/office/drawing/2014/main" id="{6365F0FC-F7F2-D8C0-D62F-D640EE07F429}"/>
                </a:ext>
              </a:extLst>
            </p:cNvPr>
            <p:cNvGrpSpPr/>
            <p:nvPr/>
          </p:nvGrpSpPr>
          <p:grpSpPr>
            <a:xfrm>
              <a:off x="5224303" y="4256816"/>
              <a:ext cx="997526" cy="1043039"/>
              <a:chOff x="696991" y="4264718"/>
              <a:chExt cx="997526" cy="1043039"/>
            </a:xfrm>
          </p:grpSpPr>
          <p:sp>
            <p:nvSpPr>
              <p:cNvPr id="154" name="矩形 153">
                <a:extLst>
                  <a:ext uri="{FF2B5EF4-FFF2-40B4-BE49-F238E27FC236}">
                    <a16:creationId xmlns:a16="http://schemas.microsoft.com/office/drawing/2014/main" id="{4DB8D945-ADF2-53BA-B42F-3988E642C26F}"/>
                  </a:ext>
                </a:extLst>
              </p:cNvPr>
              <p:cNvSpPr/>
              <p:nvPr/>
            </p:nvSpPr>
            <p:spPr>
              <a:xfrm>
                <a:off x="696991" y="4264718"/>
                <a:ext cx="997526" cy="876522"/>
              </a:xfrm>
              <a:prstGeom prst="rect">
                <a:avLst/>
              </a:prstGeom>
              <a:noFill/>
              <a:ln w="19050">
                <a:solidFill>
                  <a:schemeClr val="accent5">
                    <a:lumMod val="5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200"/>
              </a:p>
            </p:txBody>
          </p:sp>
          <p:sp>
            <p:nvSpPr>
              <p:cNvPr id="155" name="矩形 154">
                <a:extLst>
                  <a:ext uri="{FF2B5EF4-FFF2-40B4-BE49-F238E27FC236}">
                    <a16:creationId xmlns:a16="http://schemas.microsoft.com/office/drawing/2014/main" id="{FC5656E3-4F3B-521B-ABE8-4681E1F47889}"/>
                  </a:ext>
                </a:extLst>
              </p:cNvPr>
              <p:cNvSpPr/>
              <p:nvPr/>
            </p:nvSpPr>
            <p:spPr>
              <a:xfrm>
                <a:off x="789019" y="4605296"/>
                <a:ext cx="798739" cy="468787"/>
              </a:xfrm>
              <a:prstGeom prst="rect">
                <a:avLst/>
              </a:prstGeom>
              <a:solidFill>
                <a:srgbClr val="CDE3EE"/>
              </a:solidFill>
              <a:ln w="19050" cap="flat" cmpd="sng" algn="ctr">
                <a:noFill/>
                <a:prstDash val="solid"/>
                <a:miter lim="800000"/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algn="ctr">
                  <a:spcAft>
                    <a:spcPts val="300"/>
                  </a:spcAft>
                </a:pPr>
                <a:r>
                  <a:rPr lang="en-US" altLang="zh-CN" sz="1000" b="1" kern="0" dirty="0">
                    <a:solidFill>
                      <a:srgbClr val="A30000"/>
                    </a:solidFill>
                    <a:ea typeface="微软雅黑" panose="020B0503020204020204" pitchFamily="34" charset="-122"/>
                  </a:rPr>
                  <a:t>Routing Software</a:t>
                </a:r>
                <a:endParaRPr lang="zh-CN" altLang="en-US" sz="1000" b="1" kern="0" dirty="0">
                  <a:solidFill>
                    <a:srgbClr val="A30000"/>
                  </a:solidFill>
                  <a:ea typeface="微软雅黑" panose="020B0503020204020204" pitchFamily="34" charset="-122"/>
                </a:endParaRPr>
              </a:p>
            </p:txBody>
          </p:sp>
          <p:sp>
            <p:nvSpPr>
              <p:cNvPr id="156" name="文本框 155">
                <a:extLst>
                  <a:ext uri="{FF2B5EF4-FFF2-40B4-BE49-F238E27FC236}">
                    <a16:creationId xmlns:a16="http://schemas.microsoft.com/office/drawing/2014/main" id="{5F847E91-1785-1848-1576-1DA263EBA9C1}"/>
                  </a:ext>
                </a:extLst>
              </p:cNvPr>
              <p:cNvSpPr txBox="1"/>
              <p:nvPr/>
            </p:nvSpPr>
            <p:spPr>
              <a:xfrm>
                <a:off x="812663" y="4274107"/>
                <a:ext cx="780983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zh-CN" sz="1000" dirty="0" err="1">
                    <a:ea typeface="微软雅黑" panose="020B0503020204020204" pitchFamily="34" charset="-122"/>
                  </a:rPr>
                  <a:t>Container</a:t>
                </a:r>
                <a:r>
                  <a:rPr lang="en-US" altLang="zh-CN" sz="1000" i="1" dirty="0" err="1">
                    <a:ea typeface="微软雅黑" panose="020B0503020204020204" pitchFamily="34" charset="-122"/>
                  </a:rPr>
                  <a:t>N</a:t>
                </a:r>
                <a:endParaRPr lang="zh-CN" altLang="en-US" sz="1000" i="1" dirty="0">
                  <a:ea typeface="微软雅黑" panose="020B0503020204020204" pitchFamily="34" charset="-122"/>
                </a:endParaRPr>
              </a:p>
            </p:txBody>
          </p:sp>
          <p:cxnSp>
            <p:nvCxnSpPr>
              <p:cNvPr id="157" name="直接箭头连接符 156">
                <a:extLst>
                  <a:ext uri="{FF2B5EF4-FFF2-40B4-BE49-F238E27FC236}">
                    <a16:creationId xmlns:a16="http://schemas.microsoft.com/office/drawing/2014/main" id="{5FD0AA99-D8C9-8DDE-4CA8-49C10487CDB1}"/>
                  </a:ext>
                </a:extLst>
              </p:cNvPr>
              <p:cNvCxnSpPr>
                <a:cxnSpLocks/>
                <a:stCxn id="155" idx="2"/>
              </p:cNvCxnSpPr>
              <p:nvPr/>
            </p:nvCxnSpPr>
            <p:spPr>
              <a:xfrm flipH="1">
                <a:off x="1188386" y="5074083"/>
                <a:ext cx="3" cy="233674"/>
              </a:xfrm>
              <a:prstGeom prst="straightConnector1">
                <a:avLst/>
              </a:prstGeom>
              <a:ln w="19050">
                <a:solidFill>
                  <a:srgbClr val="F2C8AA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3" name="文本框 152">
              <a:extLst>
                <a:ext uri="{FF2B5EF4-FFF2-40B4-BE49-F238E27FC236}">
                  <a16:creationId xmlns:a16="http://schemas.microsoft.com/office/drawing/2014/main" id="{45AF4038-7F35-B12C-7883-FB77C54B2171}"/>
                </a:ext>
              </a:extLst>
            </p:cNvPr>
            <p:cNvSpPr txBox="1"/>
            <p:nvPr/>
          </p:nvSpPr>
          <p:spPr>
            <a:xfrm>
              <a:off x="4787606" y="4503037"/>
              <a:ext cx="3481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b="1" dirty="0">
                  <a:solidFill>
                    <a:srgbClr val="C00000"/>
                  </a:solidFill>
                </a:rPr>
                <a:t>…</a:t>
              </a:r>
              <a:endParaRPr lang="zh-CN" altLang="en-US" b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174" name="文本框 173">
            <a:extLst>
              <a:ext uri="{FF2B5EF4-FFF2-40B4-BE49-F238E27FC236}">
                <a16:creationId xmlns:a16="http://schemas.microsoft.com/office/drawing/2014/main" id="{82885DD6-B56B-2D23-22F6-ABDD3A4CA5DE}"/>
              </a:ext>
            </a:extLst>
          </p:cNvPr>
          <p:cNvSpPr txBox="1"/>
          <p:nvPr/>
        </p:nvSpPr>
        <p:spPr>
          <a:xfrm>
            <a:off x="173621" y="1077954"/>
            <a:ext cx="6984939" cy="4139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2000" b="1" kern="0" dirty="0">
                <a:solidFill>
                  <a:srgbClr val="00206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Factor 1: Redundant Installation Operations</a:t>
            </a:r>
          </a:p>
        </p:txBody>
      </p:sp>
      <p:sp>
        <p:nvSpPr>
          <p:cNvPr id="176" name="文本框 175">
            <a:extLst>
              <a:ext uri="{FF2B5EF4-FFF2-40B4-BE49-F238E27FC236}">
                <a16:creationId xmlns:a16="http://schemas.microsoft.com/office/drawing/2014/main" id="{788FCD87-3B3E-EF8D-6BFA-02529D53EC54}"/>
              </a:ext>
            </a:extLst>
          </p:cNvPr>
          <p:cNvSpPr txBox="1"/>
          <p:nvPr/>
        </p:nvSpPr>
        <p:spPr>
          <a:xfrm>
            <a:off x="530708" y="3996256"/>
            <a:ext cx="11229109" cy="413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2000" b="1" kern="0" dirty="0">
                <a:solidFill>
                  <a:srgbClr val="92000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Network scales up &amp; Routing table expand =&gt; Installation latency increases exponentially.</a:t>
            </a:r>
            <a:endParaRPr kumimoji="1" lang="zh-CN" altLang="en-US" sz="2000" b="1" kern="0" dirty="0">
              <a:solidFill>
                <a:srgbClr val="920000"/>
              </a:solidFill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80" name="文本框 179">
            <a:extLst>
              <a:ext uri="{FF2B5EF4-FFF2-40B4-BE49-F238E27FC236}">
                <a16:creationId xmlns:a16="http://schemas.microsoft.com/office/drawing/2014/main" id="{399E54B6-C75B-057A-EB9B-9D68F015E0AB}"/>
              </a:ext>
            </a:extLst>
          </p:cNvPr>
          <p:cNvSpPr txBox="1"/>
          <p:nvPr/>
        </p:nvSpPr>
        <p:spPr>
          <a:xfrm>
            <a:off x="156635" y="709808"/>
            <a:ext cx="11603182" cy="3659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950"/>
              </a:lnSpc>
            </a:pPr>
            <a:r>
              <a:rPr lang="en-US" altLang="zh-CN" sz="2400" b="1" dirty="0">
                <a:solidFill>
                  <a:srgbClr val="002060"/>
                </a:solidFill>
                <a:cs typeface="Arial" panose="020B0604020202020204" pitchFamily="34" charset="0"/>
              </a:rPr>
              <a:t>T</a:t>
            </a:r>
            <a:r>
              <a:rPr lang="en-US" altLang="zh-CN" sz="2400" b="1" i="0" dirty="0"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wo factors </a:t>
            </a:r>
            <a:r>
              <a:rPr lang="en-US" altLang="zh-CN" sz="2400" b="1" dirty="0">
                <a:solidFill>
                  <a:srgbClr val="002060"/>
                </a:solidFill>
                <a:cs typeface="Arial" panose="020B0604020202020204" pitchFamily="34" charset="0"/>
              </a:rPr>
              <a:t>of latency</a:t>
            </a:r>
            <a:r>
              <a:rPr lang="en-US" altLang="zh-CN" sz="2400" b="1" i="0" dirty="0"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: </a:t>
            </a:r>
            <a:r>
              <a:rPr lang="en-US" altLang="zh-CN" sz="2400" b="1" dirty="0">
                <a:solidFill>
                  <a:srgbClr val="920000"/>
                </a:solidFill>
                <a:cs typeface="Arial" panose="020B0604020202020204" pitchFamily="34" charset="0"/>
              </a:rPr>
              <a:t>R</a:t>
            </a:r>
            <a:r>
              <a:rPr lang="en-US" altLang="zh-CN" sz="2400" b="1" i="0" dirty="0">
                <a:solidFill>
                  <a:srgbClr val="920000"/>
                </a:solidFill>
                <a:effectLst/>
                <a:cs typeface="Arial" panose="020B0604020202020204" pitchFamily="34" charset="0"/>
              </a:rPr>
              <a:t>edundant installation</a:t>
            </a:r>
            <a:r>
              <a:rPr lang="en-US" altLang="zh-CN" sz="2400" b="1" i="0" dirty="0">
                <a:effectLst/>
                <a:cs typeface="Arial" panose="020B0604020202020204" pitchFamily="34" charset="0"/>
              </a:rPr>
              <a:t> </a:t>
            </a:r>
            <a:r>
              <a:rPr lang="en-US" altLang="zh-CN" sz="2400" b="1" i="0" dirty="0">
                <a:solidFill>
                  <a:srgbClr val="920000"/>
                </a:solidFill>
                <a:effectLst/>
                <a:cs typeface="Arial" panose="020B0604020202020204" pitchFamily="34" charset="0"/>
              </a:rPr>
              <a:t>&amp;</a:t>
            </a:r>
            <a:r>
              <a:rPr lang="en-US" altLang="zh-CN" sz="2400" b="1" i="0" dirty="0">
                <a:effectLst/>
                <a:cs typeface="Arial" panose="020B0604020202020204" pitchFamily="34" charset="0"/>
              </a:rPr>
              <a:t> </a:t>
            </a:r>
            <a:r>
              <a:rPr lang="en-US" altLang="zh-CN" sz="2400" b="1" i="0" dirty="0">
                <a:solidFill>
                  <a:srgbClr val="920000"/>
                </a:solidFill>
                <a:effectLst/>
                <a:cs typeface="Arial" panose="020B0604020202020204" pitchFamily="34" charset="0"/>
              </a:rPr>
              <a:t>Non-concurrent mechanism</a:t>
            </a:r>
            <a:endParaRPr lang="en-US" altLang="zh-CN" sz="2400" b="0" i="0" dirty="0">
              <a:effectLst/>
              <a:cs typeface="Arial" panose="020B0604020202020204" pitchFamily="34" charset="0"/>
            </a:endParaRPr>
          </a:p>
        </p:txBody>
      </p:sp>
      <p:pic>
        <p:nvPicPr>
          <p:cNvPr id="3" name="图片 2" descr="表格&#10;&#10;AI 生成的内容可能不正确。">
            <a:extLst>
              <a:ext uri="{FF2B5EF4-FFF2-40B4-BE49-F238E27FC236}">
                <a16:creationId xmlns:a16="http://schemas.microsoft.com/office/drawing/2014/main" id="{90CA8EC6-8503-8B08-880F-48777C6220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01" y="4598953"/>
            <a:ext cx="4769815" cy="1824972"/>
          </a:xfrm>
          <a:prstGeom prst="rect">
            <a:avLst/>
          </a:prstGeom>
        </p:spPr>
      </p:pic>
      <p:pic>
        <p:nvPicPr>
          <p:cNvPr id="9" name="图片 8" descr="图表, 瀑布图&#10;&#10;AI 生成的内容可能不正确。">
            <a:extLst>
              <a:ext uri="{FF2B5EF4-FFF2-40B4-BE49-F238E27FC236}">
                <a16:creationId xmlns:a16="http://schemas.microsoft.com/office/drawing/2014/main" id="{3596C8F7-6095-437B-98A0-CC9AF8EAAC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808" y="1356116"/>
            <a:ext cx="4261353" cy="2534530"/>
          </a:xfrm>
          <a:prstGeom prst="rect">
            <a:avLst/>
          </a:prstGeom>
        </p:spPr>
      </p:pic>
      <p:pic>
        <p:nvPicPr>
          <p:cNvPr id="12" name="图片 11" descr="文本&#10;&#10;AI 生成的内容可能不正确。">
            <a:extLst>
              <a:ext uri="{FF2B5EF4-FFF2-40B4-BE49-F238E27FC236}">
                <a16:creationId xmlns:a16="http://schemas.microsoft.com/office/drawing/2014/main" id="{C9E9A560-AAFB-38A1-CB75-544C1F2DA6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500" y="1548786"/>
            <a:ext cx="4774216" cy="2029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0195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E16FD4-A40C-EA11-73AE-6E2A7C41E6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8BA2ED7A-29EF-45CB-920A-01613EC64058}"/>
              </a:ext>
            </a:extLst>
          </p:cNvPr>
          <p:cNvSpPr/>
          <p:nvPr/>
        </p:nvSpPr>
        <p:spPr>
          <a:xfrm>
            <a:off x="0" y="0"/>
            <a:ext cx="12192000" cy="62484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400" b="1" dirty="0">
                <a:solidFill>
                  <a:srgbClr val="A3000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Optimization I: Routing Entry Diff Mechanism </a:t>
            </a:r>
            <a:endParaRPr lang="zh-CN" altLang="en-US" sz="2400" b="1" dirty="0">
              <a:solidFill>
                <a:srgbClr val="A30000"/>
              </a:solidFill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C957E9D2-9A21-E2D6-4FBD-B869EBE053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282" y="2799230"/>
            <a:ext cx="4017696" cy="3407919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60F672D6-CF6D-FED8-872D-1E4D98CDA26A}"/>
              </a:ext>
            </a:extLst>
          </p:cNvPr>
          <p:cNvSpPr txBox="1"/>
          <p:nvPr/>
        </p:nvSpPr>
        <p:spPr>
          <a:xfrm>
            <a:off x="1788728" y="6216658"/>
            <a:ext cx="20008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2060"/>
                </a:solidFill>
                <a:ea typeface="微软雅黑" panose="020B0503020204020204" pitchFamily="34" charset="-122"/>
              </a:rPr>
              <a:t>Routing Entry Diff Algorithm</a:t>
            </a:r>
            <a:endParaRPr lang="zh-CN" altLang="en-US" sz="1200" b="1" dirty="0">
              <a:solidFill>
                <a:srgbClr val="002060"/>
              </a:solidFill>
              <a:ea typeface="微软雅黑" panose="020B0503020204020204" pitchFamily="34" charset="-122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DC63061A-B9BF-20DD-5C67-12E40D1A23E9}"/>
              </a:ext>
            </a:extLst>
          </p:cNvPr>
          <p:cNvSpPr txBox="1"/>
          <p:nvPr/>
        </p:nvSpPr>
        <p:spPr>
          <a:xfrm>
            <a:off x="279047" y="861467"/>
            <a:ext cx="11603182" cy="3659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950"/>
              </a:lnSpc>
            </a:pPr>
            <a:r>
              <a:rPr lang="en-US" altLang="zh-CN" sz="2400" b="1" dirty="0">
                <a:solidFill>
                  <a:srgbClr val="002060"/>
                </a:solidFill>
                <a:cs typeface="Arial" panose="020B0604020202020204" pitchFamily="34" charset="0"/>
              </a:rPr>
              <a:t>Stateless Routing Installation Brings Redundant Installation Operations </a:t>
            </a:r>
            <a:endParaRPr lang="en-US" altLang="zh-CN" sz="2400" b="0" i="0" dirty="0">
              <a:effectLst/>
              <a:cs typeface="Arial" panose="020B0604020202020204" pitchFamily="34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2FDD7740-15E9-9D14-5639-4ECA4EEE14BE}"/>
              </a:ext>
            </a:extLst>
          </p:cNvPr>
          <p:cNvSpPr txBox="1"/>
          <p:nvPr/>
        </p:nvSpPr>
        <p:spPr>
          <a:xfrm>
            <a:off x="477145" y="1180707"/>
            <a:ext cx="5603493" cy="8720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1" lang="en-US" altLang="zh-CN" sz="1800" b="1" kern="0" dirty="0">
                <a:solidFill>
                  <a:srgbClr val="00206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Has </a:t>
            </a:r>
            <a:r>
              <a:rPr kumimoji="1" lang="en-US" altLang="zh-CN" sz="1800" b="1" i="1" kern="0" dirty="0">
                <a:solidFill>
                  <a:srgbClr val="00206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NO</a:t>
            </a:r>
            <a:r>
              <a:rPr kumimoji="1" lang="en-US" altLang="zh-CN" sz="1800" b="1" kern="0" dirty="0">
                <a:solidFill>
                  <a:srgbClr val="00206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impact </a:t>
            </a:r>
            <a:r>
              <a:rPr kumimoji="1" lang="en-US" altLang="zh-CN" b="1" kern="0" dirty="0">
                <a:solidFill>
                  <a:srgbClr val="00206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to</a:t>
            </a:r>
            <a:r>
              <a:rPr kumimoji="1" lang="en-US" altLang="zh-CN" sz="1800" b="1" kern="0" dirty="0">
                <a:solidFill>
                  <a:srgbClr val="00206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the kernel routing </a:t>
            </a:r>
            <a:r>
              <a:rPr kumimoji="1" lang="en-US" altLang="zh-CN" b="1" kern="0" dirty="0">
                <a:solidFill>
                  <a:srgbClr val="00206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t</a:t>
            </a:r>
            <a:r>
              <a:rPr kumimoji="1" lang="en-US" altLang="zh-CN" sz="1800" b="1" kern="0" dirty="0">
                <a:solidFill>
                  <a:srgbClr val="00206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able</a:t>
            </a:r>
          </a:p>
          <a:p>
            <a:pPr marL="285750" indent="-285750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1" lang="en-US" altLang="zh-CN" b="1" kern="0" dirty="0">
                <a:solidFill>
                  <a:srgbClr val="00206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Incurs additional overhead &amp; latency</a:t>
            </a:r>
            <a:endParaRPr kumimoji="1" lang="zh-CN" altLang="en-US" sz="1800" b="1" kern="0" dirty="0">
              <a:solidFill>
                <a:srgbClr val="C00000"/>
              </a:solidFill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aphicFrame>
        <p:nvGraphicFramePr>
          <p:cNvPr id="16" name="表格 15">
            <a:extLst>
              <a:ext uri="{FF2B5EF4-FFF2-40B4-BE49-F238E27FC236}">
                <a16:creationId xmlns:a16="http://schemas.microsoft.com/office/drawing/2014/main" id="{D085DE04-F0F9-A683-40FB-B634762DF9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7907275"/>
              </p:ext>
            </p:extLst>
          </p:nvPr>
        </p:nvGraphicFramePr>
        <p:xfrm>
          <a:off x="7488995" y="1378888"/>
          <a:ext cx="2492818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1671">
                  <a:extLst>
                    <a:ext uri="{9D8B030D-6E8A-4147-A177-3AD203B41FA5}">
                      <a16:colId xmlns:a16="http://schemas.microsoft.com/office/drawing/2014/main" val="919775471"/>
                    </a:ext>
                  </a:extLst>
                </a:gridCol>
                <a:gridCol w="907473">
                  <a:extLst>
                    <a:ext uri="{9D8B030D-6E8A-4147-A177-3AD203B41FA5}">
                      <a16:colId xmlns:a16="http://schemas.microsoft.com/office/drawing/2014/main" val="453651828"/>
                    </a:ext>
                  </a:extLst>
                </a:gridCol>
                <a:gridCol w="983674">
                  <a:extLst>
                    <a:ext uri="{9D8B030D-6E8A-4147-A177-3AD203B41FA5}">
                      <a16:colId xmlns:a16="http://schemas.microsoft.com/office/drawing/2014/main" val="146432229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 err="1"/>
                        <a:t>Dst</a:t>
                      </a:r>
                      <a:r>
                        <a:rPr lang="en-US" altLang="zh-CN" sz="1400" dirty="0"/>
                        <a:t> 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 err="1"/>
                        <a:t>Nexthops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Preference</a:t>
                      </a:r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0244901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Dst1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Nexthop1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1</a:t>
                      </a:r>
                      <a:endParaRPr lang="zh-CN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6674237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dirty="0"/>
                        <a:t>Nexthop2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2</a:t>
                      </a:r>
                      <a:endParaRPr lang="zh-CN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15199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dirty="0"/>
                        <a:t>Nexthop3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3</a:t>
                      </a:r>
                      <a:endParaRPr lang="zh-CN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2546511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Dst2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Nexthop1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1</a:t>
                      </a:r>
                      <a:endParaRPr lang="zh-CN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9493233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Nexthop2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2</a:t>
                      </a:r>
                      <a:endParaRPr lang="zh-CN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38460762"/>
                  </a:ext>
                </a:extLst>
              </a:tr>
            </a:tbl>
          </a:graphicData>
        </a:graphic>
      </p:graphicFrame>
      <p:graphicFrame>
        <p:nvGraphicFramePr>
          <p:cNvPr id="17" name="表格 16">
            <a:extLst>
              <a:ext uri="{FF2B5EF4-FFF2-40B4-BE49-F238E27FC236}">
                <a16:creationId xmlns:a16="http://schemas.microsoft.com/office/drawing/2014/main" id="{C287E595-48A2-F578-8921-67E0B145CF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3255312"/>
              </p:ext>
            </p:extLst>
          </p:nvPr>
        </p:nvGraphicFramePr>
        <p:xfrm>
          <a:off x="5951642" y="3917079"/>
          <a:ext cx="2492818" cy="9144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01671">
                  <a:extLst>
                    <a:ext uri="{9D8B030D-6E8A-4147-A177-3AD203B41FA5}">
                      <a16:colId xmlns:a16="http://schemas.microsoft.com/office/drawing/2014/main" val="2159041173"/>
                    </a:ext>
                  </a:extLst>
                </a:gridCol>
                <a:gridCol w="907473">
                  <a:extLst>
                    <a:ext uri="{9D8B030D-6E8A-4147-A177-3AD203B41FA5}">
                      <a16:colId xmlns:a16="http://schemas.microsoft.com/office/drawing/2014/main" val="222733666"/>
                    </a:ext>
                  </a:extLst>
                </a:gridCol>
                <a:gridCol w="983674">
                  <a:extLst>
                    <a:ext uri="{9D8B030D-6E8A-4147-A177-3AD203B41FA5}">
                      <a16:colId xmlns:a16="http://schemas.microsoft.com/office/drawing/2014/main" val="131963912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 err="1"/>
                        <a:t>Dst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 err="1"/>
                        <a:t>Nexthops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Preference</a:t>
                      </a:r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8988658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Dst2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Nexthop1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1</a:t>
                      </a:r>
                      <a:endParaRPr lang="zh-CN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1336014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Nexthop2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2</a:t>
                      </a:r>
                      <a:endParaRPr lang="zh-CN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17969965"/>
                  </a:ext>
                </a:extLst>
              </a:tr>
            </a:tbl>
          </a:graphicData>
        </a:graphic>
      </p:graphicFrame>
      <p:graphicFrame>
        <p:nvGraphicFramePr>
          <p:cNvPr id="18" name="表格 17">
            <a:extLst>
              <a:ext uri="{FF2B5EF4-FFF2-40B4-BE49-F238E27FC236}">
                <a16:creationId xmlns:a16="http://schemas.microsoft.com/office/drawing/2014/main" id="{258AD85F-60A9-4F86-88DE-63B98F7AB5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1481396"/>
              </p:ext>
            </p:extLst>
          </p:nvPr>
        </p:nvGraphicFramePr>
        <p:xfrm>
          <a:off x="5951642" y="5251909"/>
          <a:ext cx="2492818" cy="9144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01671">
                  <a:extLst>
                    <a:ext uri="{9D8B030D-6E8A-4147-A177-3AD203B41FA5}">
                      <a16:colId xmlns:a16="http://schemas.microsoft.com/office/drawing/2014/main" val="134335669"/>
                    </a:ext>
                  </a:extLst>
                </a:gridCol>
                <a:gridCol w="907473">
                  <a:extLst>
                    <a:ext uri="{9D8B030D-6E8A-4147-A177-3AD203B41FA5}">
                      <a16:colId xmlns:a16="http://schemas.microsoft.com/office/drawing/2014/main" val="498151877"/>
                    </a:ext>
                  </a:extLst>
                </a:gridCol>
                <a:gridCol w="983674">
                  <a:extLst>
                    <a:ext uri="{9D8B030D-6E8A-4147-A177-3AD203B41FA5}">
                      <a16:colId xmlns:a16="http://schemas.microsoft.com/office/drawing/2014/main" val="278413123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 err="1"/>
                        <a:t>Dst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 err="1"/>
                        <a:t>Nexthops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Preference</a:t>
                      </a:r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1387970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Dst2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Nexthop2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1</a:t>
                      </a:r>
                      <a:endParaRPr lang="zh-CN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22671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Nexthop1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2</a:t>
                      </a:r>
                      <a:endParaRPr lang="zh-CN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92419500"/>
                  </a:ext>
                </a:extLst>
              </a:tr>
            </a:tbl>
          </a:graphicData>
        </a:graphic>
      </p:graphicFrame>
      <p:sp>
        <p:nvSpPr>
          <p:cNvPr id="20" name="文本框 19">
            <a:extLst>
              <a:ext uri="{FF2B5EF4-FFF2-40B4-BE49-F238E27FC236}">
                <a16:creationId xmlns:a16="http://schemas.microsoft.com/office/drawing/2014/main" id="{2025789F-B4A3-8A66-A73F-327A15E11008}"/>
              </a:ext>
            </a:extLst>
          </p:cNvPr>
          <p:cNvSpPr txBox="1"/>
          <p:nvPr/>
        </p:nvSpPr>
        <p:spPr>
          <a:xfrm>
            <a:off x="279047" y="2204228"/>
            <a:ext cx="61583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rgbClr val="00206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Non-Effective Route Filter Mechanism </a:t>
            </a:r>
            <a:endParaRPr lang="zh-CN" altLang="en-US" sz="240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21" name="表格 20">
            <a:extLst>
              <a:ext uri="{FF2B5EF4-FFF2-40B4-BE49-F238E27FC236}">
                <a16:creationId xmlns:a16="http://schemas.microsoft.com/office/drawing/2014/main" id="{FD6DDA71-36BD-5317-C887-6E7B1ABABF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8117386"/>
              </p:ext>
            </p:extLst>
          </p:nvPr>
        </p:nvGraphicFramePr>
        <p:xfrm>
          <a:off x="8996444" y="3917079"/>
          <a:ext cx="2492818" cy="9144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01671">
                  <a:extLst>
                    <a:ext uri="{9D8B030D-6E8A-4147-A177-3AD203B41FA5}">
                      <a16:colId xmlns:a16="http://schemas.microsoft.com/office/drawing/2014/main" val="918976203"/>
                    </a:ext>
                  </a:extLst>
                </a:gridCol>
                <a:gridCol w="907473">
                  <a:extLst>
                    <a:ext uri="{9D8B030D-6E8A-4147-A177-3AD203B41FA5}">
                      <a16:colId xmlns:a16="http://schemas.microsoft.com/office/drawing/2014/main" val="3970736618"/>
                    </a:ext>
                  </a:extLst>
                </a:gridCol>
                <a:gridCol w="983674">
                  <a:extLst>
                    <a:ext uri="{9D8B030D-6E8A-4147-A177-3AD203B41FA5}">
                      <a16:colId xmlns:a16="http://schemas.microsoft.com/office/drawing/2014/main" val="306232193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 err="1"/>
                        <a:t>Dst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 err="1"/>
                        <a:t>Nexthops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Preference</a:t>
                      </a:r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4783337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Dst1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Nexthop2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1</a:t>
                      </a:r>
                      <a:endParaRPr lang="zh-CN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9121114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dirty="0"/>
                        <a:t>Nexthop3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2</a:t>
                      </a:r>
                      <a:endParaRPr lang="zh-CN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6628591"/>
                  </a:ext>
                </a:extLst>
              </a:tr>
            </a:tbl>
          </a:graphicData>
        </a:graphic>
      </p:graphicFrame>
      <p:graphicFrame>
        <p:nvGraphicFramePr>
          <p:cNvPr id="22" name="表格 21">
            <a:extLst>
              <a:ext uri="{FF2B5EF4-FFF2-40B4-BE49-F238E27FC236}">
                <a16:creationId xmlns:a16="http://schemas.microsoft.com/office/drawing/2014/main" id="{BF9EC1BB-9E99-389F-E886-CEE672909E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5504347"/>
              </p:ext>
            </p:extLst>
          </p:nvPr>
        </p:nvGraphicFramePr>
        <p:xfrm>
          <a:off x="8996444" y="5251909"/>
          <a:ext cx="2492818" cy="9144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01671">
                  <a:extLst>
                    <a:ext uri="{9D8B030D-6E8A-4147-A177-3AD203B41FA5}">
                      <a16:colId xmlns:a16="http://schemas.microsoft.com/office/drawing/2014/main" val="918976203"/>
                    </a:ext>
                  </a:extLst>
                </a:gridCol>
                <a:gridCol w="907473">
                  <a:extLst>
                    <a:ext uri="{9D8B030D-6E8A-4147-A177-3AD203B41FA5}">
                      <a16:colId xmlns:a16="http://schemas.microsoft.com/office/drawing/2014/main" val="3970736618"/>
                    </a:ext>
                  </a:extLst>
                </a:gridCol>
                <a:gridCol w="983674">
                  <a:extLst>
                    <a:ext uri="{9D8B030D-6E8A-4147-A177-3AD203B41FA5}">
                      <a16:colId xmlns:a16="http://schemas.microsoft.com/office/drawing/2014/main" val="306232193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 err="1"/>
                        <a:t>Dst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 err="1"/>
                        <a:t>Nexthops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Preference</a:t>
                      </a:r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4783337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Dst1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Nexthop4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1</a:t>
                      </a:r>
                      <a:endParaRPr lang="zh-CN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9121114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dirty="0"/>
                        <a:t>Nexthop1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2</a:t>
                      </a:r>
                      <a:endParaRPr lang="zh-CN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6628591"/>
                  </a:ext>
                </a:extLst>
              </a:tr>
            </a:tbl>
          </a:graphicData>
        </a:graphic>
      </p:graphicFrame>
      <p:sp>
        <p:nvSpPr>
          <p:cNvPr id="24" name="文本框 23">
            <a:extLst>
              <a:ext uri="{FF2B5EF4-FFF2-40B4-BE49-F238E27FC236}">
                <a16:creationId xmlns:a16="http://schemas.microsoft.com/office/drawing/2014/main" id="{2F7762B8-6481-F038-45CB-DC3E2A4251C3}"/>
              </a:ext>
            </a:extLst>
          </p:cNvPr>
          <p:cNvSpPr txBox="1"/>
          <p:nvPr/>
        </p:nvSpPr>
        <p:spPr>
          <a:xfrm>
            <a:off x="7317999" y="3582405"/>
            <a:ext cx="2834811" cy="3174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1400" b="1" kern="0" dirty="0">
                <a:solidFill>
                  <a:schemeClr val="accent1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Update Entries</a:t>
            </a:r>
            <a:endParaRPr kumimoji="1" lang="zh-CN" altLang="en-US" sz="1400" b="1" kern="0" dirty="0">
              <a:solidFill>
                <a:schemeClr val="accent1">
                  <a:lumMod val="75000"/>
                </a:schemeClr>
              </a:solidFill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63648909-9FDD-DD22-B3DE-B938A5BE77E9}"/>
              </a:ext>
            </a:extLst>
          </p:cNvPr>
          <p:cNvSpPr txBox="1"/>
          <p:nvPr/>
        </p:nvSpPr>
        <p:spPr>
          <a:xfrm>
            <a:off x="5780645" y="4782963"/>
            <a:ext cx="2834811" cy="3174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1400" b="1" kern="0" dirty="0">
                <a:solidFill>
                  <a:schemeClr val="accent1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Same as Old Entry, </a:t>
            </a:r>
            <a:r>
              <a:rPr kumimoji="1" lang="en-US" altLang="zh-CN" sz="1400" b="1" i="1" kern="0" dirty="0">
                <a:solidFill>
                  <a:srgbClr val="920000"/>
                </a:solidFill>
                <a:ea typeface="微软雅黑" panose="020B0503020204020204" pitchFamily="34" charset="-122"/>
                <a:cs typeface="Times New Roman" panose="02020603050405020304" pitchFamily="18" charset="0"/>
              </a:rPr>
              <a:t>Ignore</a:t>
            </a:r>
            <a:endParaRPr kumimoji="1" lang="zh-CN" altLang="en-US" sz="1400" b="1" i="1" kern="0" dirty="0">
              <a:solidFill>
                <a:srgbClr val="920000"/>
              </a:solidFill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5107ABE5-1D56-9FE6-BCA7-5AE4F9BC9A3B}"/>
              </a:ext>
            </a:extLst>
          </p:cNvPr>
          <p:cNvSpPr txBox="1"/>
          <p:nvPr/>
        </p:nvSpPr>
        <p:spPr>
          <a:xfrm>
            <a:off x="8786453" y="4782963"/>
            <a:ext cx="2938848" cy="3174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1400" b="1" kern="0" dirty="0">
                <a:solidFill>
                  <a:schemeClr val="accent1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Delete </a:t>
            </a:r>
            <a:r>
              <a:rPr kumimoji="1" lang="en-US" altLang="zh-CN" sz="1400" b="1" kern="0" dirty="0" err="1">
                <a:solidFill>
                  <a:schemeClr val="accent1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Nexthop</a:t>
            </a:r>
            <a:r>
              <a:rPr kumimoji="1" lang="en-US" altLang="zh-CN" sz="1400" b="1" kern="0" dirty="0">
                <a:solidFill>
                  <a:schemeClr val="accent1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, </a:t>
            </a:r>
            <a:r>
              <a:rPr kumimoji="1" lang="en-US" altLang="zh-CN" sz="1400" b="1" i="1" kern="0" dirty="0">
                <a:solidFill>
                  <a:schemeClr val="accent6">
                    <a:lumMod val="75000"/>
                  </a:schemeClr>
                </a:solidFill>
                <a:ea typeface="微软雅黑" panose="020B0503020204020204" pitchFamily="34" charset="-122"/>
                <a:cs typeface="Times New Roman" panose="02020603050405020304" pitchFamily="18" charset="0"/>
              </a:rPr>
              <a:t>Apply</a:t>
            </a:r>
            <a:endParaRPr kumimoji="1" lang="zh-CN" altLang="en-US" sz="1400" b="1" i="1" kern="0" dirty="0">
              <a:solidFill>
                <a:schemeClr val="accent6">
                  <a:lumMod val="75000"/>
                </a:schemeClr>
              </a:solidFill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6C651888-E9EC-86A9-D3F3-F4AB646344A5}"/>
              </a:ext>
            </a:extLst>
          </p:cNvPr>
          <p:cNvSpPr txBox="1"/>
          <p:nvPr/>
        </p:nvSpPr>
        <p:spPr>
          <a:xfrm>
            <a:off x="5780645" y="6089074"/>
            <a:ext cx="2834811" cy="3174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1400" b="1" kern="0" dirty="0">
                <a:solidFill>
                  <a:schemeClr val="accent1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Preference Change, </a:t>
            </a:r>
            <a:r>
              <a:rPr kumimoji="1" lang="en-US" altLang="zh-CN" sz="1400" b="1" i="1" kern="0" dirty="0">
                <a:solidFill>
                  <a:schemeClr val="accent6">
                    <a:lumMod val="75000"/>
                  </a:schemeClr>
                </a:solidFill>
                <a:ea typeface="微软雅黑" panose="020B0503020204020204" pitchFamily="34" charset="-122"/>
                <a:cs typeface="Times New Roman" panose="02020603050405020304" pitchFamily="18" charset="0"/>
              </a:rPr>
              <a:t>Apply</a:t>
            </a:r>
            <a:endParaRPr kumimoji="1" lang="zh-CN" altLang="en-US" sz="1400" b="1" i="1" kern="0" dirty="0">
              <a:solidFill>
                <a:schemeClr val="accent6">
                  <a:lumMod val="75000"/>
                </a:schemeClr>
              </a:solidFill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E16A28CF-FA90-A6D5-B0E9-93F43D66A373}"/>
              </a:ext>
            </a:extLst>
          </p:cNvPr>
          <p:cNvSpPr txBox="1"/>
          <p:nvPr/>
        </p:nvSpPr>
        <p:spPr>
          <a:xfrm>
            <a:off x="8786453" y="6089074"/>
            <a:ext cx="2938848" cy="3174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1400" b="1" kern="0" dirty="0" err="1">
                <a:solidFill>
                  <a:schemeClr val="accent1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Nexthop</a:t>
            </a:r>
            <a:r>
              <a:rPr kumimoji="1" lang="en-US" altLang="zh-CN" sz="1400" b="1" kern="0" dirty="0">
                <a:solidFill>
                  <a:schemeClr val="accent1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Change, </a:t>
            </a:r>
            <a:r>
              <a:rPr kumimoji="1" lang="en-US" altLang="zh-CN" sz="1400" b="1" i="1" kern="0" dirty="0">
                <a:solidFill>
                  <a:schemeClr val="accent6">
                    <a:lumMod val="75000"/>
                  </a:schemeClr>
                </a:solidFill>
                <a:ea typeface="微软雅黑" panose="020B0503020204020204" pitchFamily="34" charset="-122"/>
                <a:cs typeface="Times New Roman" panose="02020603050405020304" pitchFamily="18" charset="0"/>
              </a:rPr>
              <a:t>Apply</a:t>
            </a:r>
            <a:endParaRPr kumimoji="1" lang="zh-CN" altLang="en-US" sz="1400" b="1" i="1" kern="0" dirty="0">
              <a:solidFill>
                <a:schemeClr val="accent6">
                  <a:lumMod val="75000"/>
                </a:schemeClr>
              </a:solidFill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63427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D7F4EA-4744-0959-7E8F-418EC5725B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B251571F-CB83-38E3-0856-9184DFD552C4}"/>
              </a:ext>
            </a:extLst>
          </p:cNvPr>
          <p:cNvSpPr/>
          <p:nvPr/>
        </p:nvSpPr>
        <p:spPr>
          <a:xfrm>
            <a:off x="46300" y="0"/>
            <a:ext cx="12192000" cy="62484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400" b="1" dirty="0">
                <a:solidFill>
                  <a:srgbClr val="A3000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Optimization II: Lock-Free Table Entry Installation Mechanism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31D3EB05-FFE6-27AB-0DF2-C9DBAA4ABB8B}"/>
              </a:ext>
            </a:extLst>
          </p:cNvPr>
          <p:cNvSpPr txBox="1"/>
          <p:nvPr/>
        </p:nvSpPr>
        <p:spPr>
          <a:xfrm>
            <a:off x="271405" y="3053191"/>
            <a:ext cx="11268164" cy="478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2400" b="1" dirty="0">
                <a:solidFill>
                  <a:srgbClr val="00206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Lock-Free Route Installation </a:t>
            </a:r>
            <a:r>
              <a:rPr kumimoji="1" lang="en-US" altLang="zh-CN" sz="2400" b="1" kern="0" dirty="0">
                <a:solidFill>
                  <a:srgbClr val="00206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Mechanism</a:t>
            </a:r>
            <a:endParaRPr lang="en-US" altLang="zh-CN" sz="2400" kern="0" dirty="0">
              <a:solidFill>
                <a:srgbClr val="002060"/>
              </a:solidFill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70077232-4D2A-2600-55E0-7D95E9F67C0D}"/>
              </a:ext>
            </a:extLst>
          </p:cNvPr>
          <p:cNvSpPr txBox="1"/>
          <p:nvPr/>
        </p:nvSpPr>
        <p:spPr>
          <a:xfrm>
            <a:off x="271405" y="702564"/>
            <a:ext cx="11268164" cy="478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2400" b="1" kern="0" dirty="0">
                <a:solidFill>
                  <a:srgbClr val="00206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Why </a:t>
            </a:r>
            <a:r>
              <a:rPr lang="en-US" altLang="zh-CN" sz="2400" b="1" i="1" kern="0" dirty="0" err="1">
                <a:solidFill>
                  <a:srgbClr val="00206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RTNetlink</a:t>
            </a:r>
            <a:r>
              <a:rPr lang="en-US" altLang="zh-CN" sz="2400" b="1" kern="0" dirty="0">
                <a:solidFill>
                  <a:srgbClr val="00206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use Kernel Level </a:t>
            </a:r>
            <a:r>
              <a:rPr lang="en-US" altLang="zh-CN" sz="2400" b="1" i="1" kern="0" dirty="0" err="1">
                <a:solidFill>
                  <a:srgbClr val="00206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RTNL_Mutex</a:t>
            </a:r>
            <a:r>
              <a:rPr lang="en-US" altLang="zh-CN" sz="2400" b="1" kern="0" dirty="0">
                <a:solidFill>
                  <a:srgbClr val="00206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9E3B8E5A-32F7-8939-0EBC-07A9E1C3B1BA}"/>
              </a:ext>
            </a:extLst>
          </p:cNvPr>
          <p:cNvSpPr txBox="1"/>
          <p:nvPr/>
        </p:nvSpPr>
        <p:spPr>
          <a:xfrm>
            <a:off x="271404" y="1169615"/>
            <a:ext cx="11268163" cy="17030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1" lang="en-US" altLang="zh-CN" b="1" i="1" kern="0" dirty="0" err="1">
                <a:solidFill>
                  <a:srgbClr val="00206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RTNetlink</a:t>
            </a:r>
            <a:r>
              <a:rPr kumimoji="1" lang="en-US" altLang="zh-CN" b="1" kern="0" dirty="0">
                <a:solidFill>
                  <a:srgbClr val="00206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: A comprehensive network management interface</a:t>
            </a:r>
          </a:p>
          <a:p>
            <a:pPr marL="285750" indent="-285750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1" lang="en-US" altLang="zh-CN" b="1" kern="0" dirty="0">
                <a:solidFill>
                  <a:srgbClr val="00206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Physical Link</a:t>
            </a:r>
            <a:r>
              <a:rPr kumimoji="1" lang="zh-CN" altLang="en-US" b="1" kern="0" dirty="0">
                <a:solidFill>
                  <a:srgbClr val="00206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，</a:t>
            </a:r>
            <a:r>
              <a:rPr kumimoji="1" lang="en-US" altLang="zh-CN" b="1" kern="0" dirty="0">
                <a:solidFill>
                  <a:srgbClr val="00206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Network Namespace need kernel level mutex</a:t>
            </a:r>
          </a:p>
          <a:p>
            <a:pPr marL="285750" indent="-285750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1" lang="en-US" altLang="zh-CN" b="1" kern="0" dirty="0">
                <a:solidFill>
                  <a:srgbClr val="00206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Independent routing tables in virtual nodes natively Isolated</a:t>
            </a:r>
          </a:p>
          <a:p>
            <a:pPr marL="285750" indent="-285750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1" lang="en-US" altLang="zh-CN" sz="1800" b="1" kern="0" dirty="0">
                <a:solidFill>
                  <a:srgbClr val="00206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Kernel-level mutex not only ineffective but also </a:t>
            </a:r>
            <a:r>
              <a:rPr kumimoji="1" lang="en-US" altLang="zh-CN" b="1" kern="0" dirty="0">
                <a:solidFill>
                  <a:srgbClr val="00206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i</a:t>
            </a:r>
            <a:r>
              <a:rPr kumimoji="1" lang="en-US" altLang="zh-CN" sz="1800" b="1" kern="0" dirty="0">
                <a:solidFill>
                  <a:srgbClr val="00206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ntroduces significant </a:t>
            </a:r>
            <a:r>
              <a:rPr kumimoji="1" lang="en-US" altLang="zh-CN" b="1" kern="0" dirty="0">
                <a:solidFill>
                  <a:srgbClr val="00206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o</a:t>
            </a:r>
            <a:r>
              <a:rPr kumimoji="1" lang="en-US" altLang="zh-CN" sz="1800" b="1" kern="0" dirty="0">
                <a:solidFill>
                  <a:srgbClr val="00206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verhead.</a:t>
            </a:r>
            <a:endParaRPr kumimoji="1" lang="zh-CN" altLang="en-US" sz="1800" b="1" kern="0" dirty="0">
              <a:solidFill>
                <a:srgbClr val="002060"/>
              </a:solidFill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93385E4C-8F13-4BD9-D7E5-ECBB7C93BF3F}"/>
              </a:ext>
            </a:extLst>
          </p:cNvPr>
          <p:cNvSpPr txBox="1"/>
          <p:nvPr/>
        </p:nvSpPr>
        <p:spPr>
          <a:xfrm>
            <a:off x="271404" y="3429000"/>
            <a:ext cx="11268163" cy="1287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1" lang="en-US" altLang="zh-CN" b="1" kern="0" dirty="0">
                <a:solidFill>
                  <a:srgbClr val="00206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Bypass</a:t>
            </a:r>
            <a:r>
              <a:rPr kumimoji="1" lang="en-US" altLang="zh-CN" b="1" i="1" kern="0" dirty="0">
                <a:solidFill>
                  <a:srgbClr val="00206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1" lang="en-US" altLang="zh-CN" b="1" i="1" kern="0" dirty="0" err="1">
                <a:solidFill>
                  <a:srgbClr val="00206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RTNetlink</a:t>
            </a:r>
            <a:r>
              <a:rPr kumimoji="1" lang="en-US" altLang="zh-CN" b="1" i="1" kern="0" dirty="0">
                <a:solidFill>
                  <a:srgbClr val="00206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&amp; FIB Table</a:t>
            </a:r>
          </a:p>
          <a:p>
            <a:pPr marL="285750" indent="-285750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1" lang="en-US" altLang="zh-CN" b="1" kern="0" dirty="0">
                <a:solidFill>
                  <a:srgbClr val="00206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Achieve this goal with native kernel feature</a:t>
            </a:r>
          </a:p>
          <a:p>
            <a:pPr marL="285750" indent="-285750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1" lang="en-US" altLang="zh-CN" b="1" kern="0" dirty="0">
                <a:solidFill>
                  <a:srgbClr val="00206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Design Lock-Free Table Entry Installation Mechanism with </a:t>
            </a:r>
            <a:r>
              <a:rPr kumimoji="1" lang="en-US" altLang="zh-CN" b="1" kern="0" dirty="0" err="1">
                <a:solidFill>
                  <a:srgbClr val="00206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eBPF</a:t>
            </a:r>
            <a:endParaRPr kumimoji="1" lang="en-US" altLang="zh-CN" b="1" kern="0" dirty="0">
              <a:solidFill>
                <a:srgbClr val="002060"/>
              </a:solidFill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6518E7E9-E4F3-EE46-D1AA-48B37F21C4EC}"/>
              </a:ext>
            </a:extLst>
          </p:cNvPr>
          <p:cNvGrpSpPr/>
          <p:nvPr/>
        </p:nvGrpSpPr>
        <p:grpSpPr>
          <a:xfrm>
            <a:off x="7521079" y="618812"/>
            <a:ext cx="4404802" cy="1492591"/>
            <a:chOff x="7521079" y="618812"/>
            <a:chExt cx="4404802" cy="1492591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96D9C285-CE55-2F8D-FD70-8E60BD4350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521079" y="618812"/>
              <a:ext cx="4404802" cy="1492591"/>
            </a:xfrm>
            <a:prstGeom prst="rect">
              <a:avLst/>
            </a:prstGeom>
          </p:spPr>
        </p:pic>
        <p:cxnSp>
          <p:nvCxnSpPr>
            <p:cNvPr id="14" name="直接连接符 13">
              <a:extLst>
                <a:ext uri="{FF2B5EF4-FFF2-40B4-BE49-F238E27FC236}">
                  <a16:creationId xmlns:a16="http://schemas.microsoft.com/office/drawing/2014/main" id="{E60BF047-5DF5-D3C5-DB5C-C0DAA1518C56}"/>
                </a:ext>
              </a:extLst>
            </p:cNvPr>
            <p:cNvCxnSpPr>
              <a:cxnSpLocks/>
            </p:cNvCxnSpPr>
            <p:nvPr/>
          </p:nvCxnSpPr>
          <p:spPr>
            <a:xfrm>
              <a:off x="10543803" y="1524476"/>
              <a:ext cx="1226820" cy="0"/>
            </a:xfrm>
            <a:prstGeom prst="line">
              <a:avLst/>
            </a:prstGeom>
            <a:ln w="19050">
              <a:solidFill>
                <a:srgbClr val="92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>
              <a:extLst>
                <a:ext uri="{FF2B5EF4-FFF2-40B4-BE49-F238E27FC236}">
                  <a16:creationId xmlns:a16="http://schemas.microsoft.com/office/drawing/2014/main" id="{922E90D7-61F5-8108-5D35-6C49DEA09FBA}"/>
                </a:ext>
              </a:extLst>
            </p:cNvPr>
            <p:cNvCxnSpPr>
              <a:cxnSpLocks/>
            </p:cNvCxnSpPr>
            <p:nvPr/>
          </p:nvCxnSpPr>
          <p:spPr>
            <a:xfrm>
              <a:off x="7941096" y="1648301"/>
              <a:ext cx="3847148" cy="0"/>
            </a:xfrm>
            <a:prstGeom prst="line">
              <a:avLst/>
            </a:prstGeom>
            <a:ln w="19050">
              <a:solidFill>
                <a:srgbClr val="92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>
              <a:extLst>
                <a:ext uri="{FF2B5EF4-FFF2-40B4-BE49-F238E27FC236}">
                  <a16:creationId xmlns:a16="http://schemas.microsoft.com/office/drawing/2014/main" id="{EBDE3869-7997-F2D2-7A9D-58B25AA356D0}"/>
                </a:ext>
              </a:extLst>
            </p:cNvPr>
            <p:cNvCxnSpPr>
              <a:cxnSpLocks/>
            </p:cNvCxnSpPr>
            <p:nvPr/>
          </p:nvCxnSpPr>
          <p:spPr>
            <a:xfrm>
              <a:off x="7941096" y="1772126"/>
              <a:ext cx="3494723" cy="0"/>
            </a:xfrm>
            <a:prstGeom prst="line">
              <a:avLst/>
            </a:prstGeom>
            <a:ln w="19050">
              <a:solidFill>
                <a:srgbClr val="92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9D435C6F-23A3-80FA-7FEB-867FFC2076E5}"/>
              </a:ext>
            </a:extLst>
          </p:cNvPr>
          <p:cNvGrpSpPr/>
          <p:nvPr/>
        </p:nvGrpSpPr>
        <p:grpSpPr>
          <a:xfrm>
            <a:off x="6469110" y="5092341"/>
            <a:ext cx="1827894" cy="1151535"/>
            <a:chOff x="7148945" y="4948089"/>
            <a:chExt cx="1827894" cy="1151535"/>
          </a:xfrm>
        </p:grpSpPr>
        <p:pic>
          <p:nvPicPr>
            <p:cNvPr id="1026" name="Picture 2" descr="超详细干货！eBPF入门与实践指南 - 知乎">
              <a:extLst>
                <a:ext uri="{FF2B5EF4-FFF2-40B4-BE49-F238E27FC236}">
                  <a16:creationId xmlns:a16="http://schemas.microsoft.com/office/drawing/2014/main" id="{2B13F627-7C46-9605-D6E3-42BE67FEBF5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48945" y="5209699"/>
              <a:ext cx="1827894" cy="8899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1415FC4E-2780-A237-B826-E577504D71FD}"/>
                </a:ext>
              </a:extLst>
            </p:cNvPr>
            <p:cNvSpPr txBox="1"/>
            <p:nvPr/>
          </p:nvSpPr>
          <p:spPr>
            <a:xfrm>
              <a:off x="7207151" y="4948089"/>
              <a:ext cx="175323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1400" b="1" dirty="0">
                  <a:solidFill>
                    <a:srgbClr val="C00000"/>
                  </a:solidFill>
                  <a:cs typeface="Arial" panose="020B0604020202020204" pitchFamily="34" charset="0"/>
                </a:rPr>
                <a:t>Kernel Native </a:t>
              </a:r>
            </a:p>
            <a:p>
              <a:pPr algn="ctr"/>
              <a:r>
                <a:rPr lang="en-US" altLang="zh-CN" sz="1400" b="1" dirty="0">
                  <a:solidFill>
                    <a:srgbClr val="002060"/>
                  </a:solidFill>
                  <a:cs typeface="Arial" panose="020B0604020202020204" pitchFamily="34" charset="0"/>
                </a:rPr>
                <a:t>Data Plane Processor</a:t>
              </a:r>
              <a:endParaRPr lang="zh-CN" altLang="en-US" sz="1400" b="1" dirty="0">
                <a:solidFill>
                  <a:srgbClr val="002060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22" name="矩形: 圆角 21">
            <a:extLst>
              <a:ext uri="{FF2B5EF4-FFF2-40B4-BE49-F238E27FC236}">
                <a16:creationId xmlns:a16="http://schemas.microsoft.com/office/drawing/2014/main" id="{49FB7067-ED8C-BE47-58C6-92900CB674A5}"/>
              </a:ext>
            </a:extLst>
          </p:cNvPr>
          <p:cNvSpPr/>
          <p:nvPr/>
        </p:nvSpPr>
        <p:spPr>
          <a:xfrm>
            <a:off x="903403" y="5344984"/>
            <a:ext cx="1663517" cy="682697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b="1" dirty="0">
                <a:ea typeface="微软雅黑" panose="020B0503020204020204" pitchFamily="34" charset="-122"/>
              </a:rPr>
              <a:t>Per-Container</a:t>
            </a:r>
          </a:p>
          <a:p>
            <a:pPr algn="ctr"/>
            <a:r>
              <a:rPr lang="en-US" altLang="zh-CN" sz="1000" b="1" dirty="0">
                <a:ea typeface="微软雅黑" panose="020B0503020204020204" pitchFamily="34" charset="-122"/>
              </a:rPr>
              <a:t>Forward Table</a:t>
            </a:r>
          </a:p>
          <a:p>
            <a:pPr algn="ctr"/>
            <a:r>
              <a:rPr lang="en-US" altLang="zh-CN" sz="1000" b="1" dirty="0">
                <a:solidFill>
                  <a:srgbClr val="C00000"/>
                </a:solidFill>
                <a:ea typeface="微软雅黑" panose="020B0503020204020204" pitchFamily="34" charset="-122"/>
              </a:rPr>
              <a:t>(Isolated)</a:t>
            </a:r>
            <a:endParaRPr lang="zh-CN" altLang="en-US" sz="1000" b="1" dirty="0">
              <a:solidFill>
                <a:srgbClr val="C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23" name="箭头: 右 22">
            <a:extLst>
              <a:ext uri="{FF2B5EF4-FFF2-40B4-BE49-F238E27FC236}">
                <a16:creationId xmlns:a16="http://schemas.microsoft.com/office/drawing/2014/main" id="{93A7E775-1D56-9EC6-D951-187BC4E4E1DA}"/>
              </a:ext>
            </a:extLst>
          </p:cNvPr>
          <p:cNvSpPr/>
          <p:nvPr/>
        </p:nvSpPr>
        <p:spPr>
          <a:xfrm>
            <a:off x="2796427" y="5540795"/>
            <a:ext cx="692727" cy="29107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: 圆角 23">
            <a:extLst>
              <a:ext uri="{FF2B5EF4-FFF2-40B4-BE49-F238E27FC236}">
                <a16:creationId xmlns:a16="http://schemas.microsoft.com/office/drawing/2014/main" id="{D7187E4D-E8DF-1C56-2BE6-4C44160C4682}"/>
              </a:ext>
            </a:extLst>
          </p:cNvPr>
          <p:cNvSpPr/>
          <p:nvPr/>
        </p:nvSpPr>
        <p:spPr>
          <a:xfrm>
            <a:off x="3718661" y="5347036"/>
            <a:ext cx="1827894" cy="682697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b="1" dirty="0">
                <a:ea typeface="微软雅黑" panose="020B0503020204020204" pitchFamily="34" charset="-122"/>
              </a:rPr>
              <a:t>Classic Route Table </a:t>
            </a:r>
          </a:p>
          <a:p>
            <a:pPr algn="ctr"/>
            <a:r>
              <a:rPr lang="en-US" altLang="zh-CN" sz="1000" b="1" dirty="0">
                <a:solidFill>
                  <a:srgbClr val="C00000"/>
                </a:solidFill>
                <a:ea typeface="微软雅黑" panose="020B0503020204020204" pitchFamily="34" charset="-122"/>
              </a:rPr>
              <a:t>(With Kernel Mutex)</a:t>
            </a:r>
            <a:endParaRPr lang="zh-CN" altLang="en-US" sz="1000" b="1" dirty="0">
              <a:solidFill>
                <a:srgbClr val="C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328C0B92-B546-89AA-707D-4F09C8284A63}"/>
              </a:ext>
            </a:extLst>
          </p:cNvPr>
          <p:cNvSpPr txBox="1"/>
          <p:nvPr/>
        </p:nvSpPr>
        <p:spPr>
          <a:xfrm>
            <a:off x="2348262" y="5241755"/>
            <a:ext cx="1589058" cy="317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1400" kern="0" dirty="0">
                <a:ea typeface="微软雅黑" panose="020B0503020204020204" pitchFamily="34" charset="-122"/>
                <a:cs typeface="Times New Roman" panose="02020603050405020304" pitchFamily="18" charset="0"/>
              </a:rPr>
              <a:t>Replace</a:t>
            </a:r>
          </a:p>
        </p:txBody>
      </p:sp>
      <p:sp>
        <p:nvSpPr>
          <p:cNvPr id="27" name="箭头: 右 26">
            <a:extLst>
              <a:ext uri="{FF2B5EF4-FFF2-40B4-BE49-F238E27FC236}">
                <a16:creationId xmlns:a16="http://schemas.microsoft.com/office/drawing/2014/main" id="{BCE3E4F3-23BA-2321-D30F-C4F2953496AA}"/>
              </a:ext>
            </a:extLst>
          </p:cNvPr>
          <p:cNvSpPr/>
          <p:nvPr/>
        </p:nvSpPr>
        <p:spPr>
          <a:xfrm>
            <a:off x="8546225" y="5489124"/>
            <a:ext cx="692727" cy="29107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74CC5FD7-D828-F4A3-F2D2-F826D022F69D}"/>
              </a:ext>
            </a:extLst>
          </p:cNvPr>
          <p:cNvSpPr txBox="1"/>
          <p:nvPr/>
        </p:nvSpPr>
        <p:spPr>
          <a:xfrm>
            <a:off x="8098060" y="5190084"/>
            <a:ext cx="1589058" cy="317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1400" kern="0" dirty="0">
                <a:ea typeface="微软雅黑" panose="020B0503020204020204" pitchFamily="34" charset="-122"/>
                <a:cs typeface="Times New Roman" panose="02020603050405020304" pitchFamily="18" charset="0"/>
              </a:rPr>
              <a:t>Replace</a:t>
            </a:r>
          </a:p>
        </p:txBody>
      </p:sp>
      <p:sp>
        <p:nvSpPr>
          <p:cNvPr id="29" name="矩形: 圆角 28">
            <a:extLst>
              <a:ext uri="{FF2B5EF4-FFF2-40B4-BE49-F238E27FC236}">
                <a16:creationId xmlns:a16="http://schemas.microsoft.com/office/drawing/2014/main" id="{D021DD3B-441C-F3AC-315E-1F3FD31069B1}"/>
              </a:ext>
            </a:extLst>
          </p:cNvPr>
          <p:cNvSpPr/>
          <p:nvPr/>
        </p:nvSpPr>
        <p:spPr>
          <a:xfrm>
            <a:off x="9488173" y="5293312"/>
            <a:ext cx="1827894" cy="682697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b="1" dirty="0" err="1">
                <a:ea typeface="微软雅黑" panose="020B0503020204020204" pitchFamily="34" charset="-122"/>
              </a:rPr>
              <a:t>Netfilter</a:t>
            </a:r>
            <a:r>
              <a:rPr lang="en-US" altLang="zh-CN" sz="1000" b="1" dirty="0">
                <a:ea typeface="微软雅黑" panose="020B0503020204020204" pitchFamily="34" charset="-122"/>
              </a:rPr>
              <a:t> Forward Chain</a:t>
            </a:r>
          </a:p>
        </p:txBody>
      </p:sp>
    </p:spTree>
    <p:extLst>
      <p:ext uri="{BB962C8B-B14F-4D97-AF65-F5344CB8AC3E}">
        <p14:creationId xmlns:p14="http://schemas.microsoft.com/office/powerpoint/2010/main" val="16501752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B39ED0-787F-DD41-A9DA-C299AF6E53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矩形 165">
            <a:extLst>
              <a:ext uri="{FF2B5EF4-FFF2-40B4-BE49-F238E27FC236}">
                <a16:creationId xmlns:a16="http://schemas.microsoft.com/office/drawing/2014/main" id="{84708FC7-6162-9A3A-0807-9AD2FC61D93F}"/>
              </a:ext>
            </a:extLst>
          </p:cNvPr>
          <p:cNvSpPr/>
          <p:nvPr/>
        </p:nvSpPr>
        <p:spPr>
          <a:xfrm>
            <a:off x="0" y="0"/>
            <a:ext cx="12192000" cy="62484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400" b="1" dirty="0">
                <a:solidFill>
                  <a:srgbClr val="A3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Compatibility Considerations: Minimal Disruption to Existing Software</a:t>
            </a:r>
          </a:p>
        </p:txBody>
      </p:sp>
      <p:sp>
        <p:nvSpPr>
          <p:cNvPr id="167" name="文本框 166">
            <a:extLst>
              <a:ext uri="{FF2B5EF4-FFF2-40B4-BE49-F238E27FC236}">
                <a16:creationId xmlns:a16="http://schemas.microsoft.com/office/drawing/2014/main" id="{DE901360-6A89-D757-9D67-3419FEBDB56E}"/>
              </a:ext>
            </a:extLst>
          </p:cNvPr>
          <p:cNvSpPr txBox="1"/>
          <p:nvPr/>
        </p:nvSpPr>
        <p:spPr>
          <a:xfrm>
            <a:off x="225105" y="716418"/>
            <a:ext cx="11268164" cy="478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2400" b="1" kern="0" dirty="0">
                <a:solidFill>
                  <a:srgbClr val="00206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Minimize the Disruption to Existing Software</a:t>
            </a:r>
          </a:p>
        </p:txBody>
      </p:sp>
      <p:sp>
        <p:nvSpPr>
          <p:cNvPr id="169" name="文本框 168">
            <a:extLst>
              <a:ext uri="{FF2B5EF4-FFF2-40B4-BE49-F238E27FC236}">
                <a16:creationId xmlns:a16="http://schemas.microsoft.com/office/drawing/2014/main" id="{4F4101B1-8F24-D38B-5638-86FCA475DE27}"/>
              </a:ext>
            </a:extLst>
          </p:cNvPr>
          <p:cNvSpPr txBox="1"/>
          <p:nvPr/>
        </p:nvSpPr>
        <p:spPr>
          <a:xfrm>
            <a:off x="225103" y="3098457"/>
            <a:ext cx="11268164" cy="478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2400" b="1" dirty="0">
                <a:solidFill>
                  <a:srgbClr val="00206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High-Speed Table Entry Installation Framework</a:t>
            </a:r>
            <a:endParaRPr lang="en-US" altLang="zh-CN" sz="2400" kern="0" dirty="0">
              <a:solidFill>
                <a:srgbClr val="00206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170" name="文本框 169">
            <a:extLst>
              <a:ext uri="{FF2B5EF4-FFF2-40B4-BE49-F238E27FC236}">
                <a16:creationId xmlns:a16="http://schemas.microsoft.com/office/drawing/2014/main" id="{EEF38AB6-487E-EBD4-7CA1-C020B9268651}"/>
              </a:ext>
            </a:extLst>
          </p:cNvPr>
          <p:cNvSpPr txBox="1"/>
          <p:nvPr/>
        </p:nvSpPr>
        <p:spPr>
          <a:xfrm>
            <a:off x="225104" y="1190396"/>
            <a:ext cx="11268163" cy="17030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1" lang="en-US" altLang="zh-CN" b="1" kern="0" dirty="0">
                <a:solidFill>
                  <a:srgbClr val="00206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Compatibility is non-ignorable </a:t>
            </a:r>
          </a:p>
          <a:p>
            <a:pPr marL="285750" indent="-285750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1" lang="en-US" altLang="zh-CN" b="1" kern="0" dirty="0">
                <a:solidFill>
                  <a:srgbClr val="00206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Exist many rich feature routing software</a:t>
            </a:r>
          </a:p>
          <a:p>
            <a:pPr marL="285750" indent="-285750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1" lang="en-US" altLang="zh-CN" b="1" kern="0" dirty="0" err="1">
                <a:solidFill>
                  <a:srgbClr val="00206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Netlink</a:t>
            </a:r>
            <a:r>
              <a:rPr kumimoji="1" lang="en-US" altLang="zh-CN" b="1" kern="0" dirty="0">
                <a:solidFill>
                  <a:srgbClr val="00206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 is the most common interface to install route</a:t>
            </a:r>
          </a:p>
          <a:p>
            <a:pPr marL="285750" indent="-285750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1" lang="en-US" altLang="zh-CN" b="1" kern="0" dirty="0">
                <a:solidFill>
                  <a:srgbClr val="00206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A similar </a:t>
            </a:r>
            <a:r>
              <a:rPr kumimoji="1" lang="en-US" altLang="zh-CN" b="1" kern="0" dirty="0" err="1">
                <a:solidFill>
                  <a:srgbClr val="00206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api</a:t>
            </a:r>
            <a:r>
              <a:rPr kumimoji="1" lang="en-US" altLang="zh-CN" b="1" kern="0" dirty="0">
                <a:solidFill>
                  <a:srgbClr val="00206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 for this method is necessary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4F523BE8-E748-4092-6EFE-7504879D84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951" y="3964575"/>
            <a:ext cx="11746944" cy="2291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7845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18FFCE-F1AE-0BD0-6043-BC19950194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矩形 54">
            <a:extLst>
              <a:ext uri="{FF2B5EF4-FFF2-40B4-BE49-F238E27FC236}">
                <a16:creationId xmlns:a16="http://schemas.microsoft.com/office/drawing/2014/main" id="{54C7DE21-AE12-40DF-BF8A-D1C2A3F5BB63}"/>
              </a:ext>
            </a:extLst>
          </p:cNvPr>
          <p:cNvSpPr/>
          <p:nvPr/>
        </p:nvSpPr>
        <p:spPr>
          <a:xfrm>
            <a:off x="0" y="0"/>
            <a:ext cx="12192000" cy="62484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400" b="1" dirty="0">
                <a:solidFill>
                  <a:srgbClr val="A3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Evaluation: System Overhead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5E8902A9-FD6D-CDAB-1DCF-0015EFEC6A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3480" y="2833575"/>
            <a:ext cx="4489787" cy="262361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65F70567-187C-E2AC-C627-B3E2D52BC7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066" y="2654517"/>
            <a:ext cx="6345148" cy="3035299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FC25B453-47EE-935C-9948-DF44CBFFC7DD}"/>
              </a:ext>
            </a:extLst>
          </p:cNvPr>
          <p:cNvSpPr txBox="1"/>
          <p:nvPr/>
        </p:nvSpPr>
        <p:spPr>
          <a:xfrm>
            <a:off x="225105" y="716418"/>
            <a:ext cx="11268164" cy="478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2400" b="1" kern="0" dirty="0">
                <a:solidFill>
                  <a:srgbClr val="00206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Reduce Emulation System Overhead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369FD2E3-1403-A191-914F-E3212DEF2D6F}"/>
              </a:ext>
            </a:extLst>
          </p:cNvPr>
          <p:cNvSpPr txBox="1"/>
          <p:nvPr/>
        </p:nvSpPr>
        <p:spPr>
          <a:xfrm>
            <a:off x="225104" y="1190396"/>
            <a:ext cx="11268163" cy="8803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1" lang="en-US" altLang="zh-CN" b="1" kern="0" dirty="0">
                <a:solidFill>
                  <a:srgbClr val="00206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Order-of-magnitude reduction in cache misses during route installation</a:t>
            </a:r>
          </a:p>
          <a:p>
            <a:pPr marL="285750" indent="-285750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1" lang="en-US" altLang="zh-CN" b="1" kern="0" dirty="0">
                <a:solidFill>
                  <a:srgbClr val="00206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Effectively shortens the task waiting queue length</a:t>
            </a:r>
          </a:p>
        </p:txBody>
      </p:sp>
    </p:spTree>
    <p:extLst>
      <p:ext uri="{BB962C8B-B14F-4D97-AF65-F5344CB8AC3E}">
        <p14:creationId xmlns:p14="http://schemas.microsoft.com/office/powerpoint/2010/main" val="188908533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50151</TotalTime>
  <Words>782</Words>
  <Application>Microsoft Macintosh PowerPoint</Application>
  <PresentationFormat>宽屏</PresentationFormat>
  <Paragraphs>201</Paragraphs>
  <Slides>12</Slides>
  <Notes>11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12</vt:i4>
      </vt:variant>
    </vt:vector>
  </HeadingPairs>
  <TitlesOfParts>
    <vt:vector size="21" baseType="lpstr">
      <vt:lpstr>等线</vt:lpstr>
      <vt:lpstr>等线 Light</vt:lpstr>
      <vt:lpstr>微软雅黑</vt:lpstr>
      <vt:lpstr>Arial</vt:lpstr>
      <vt:lpstr>Calibri</vt:lpstr>
      <vt:lpstr>Calibri Light</vt:lpstr>
      <vt:lpstr>Times New Roman</vt:lpstr>
      <vt:lpstr>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Zhiyuan Wang</dc:creator>
  <cp:lastModifiedBy>realssd</cp:lastModifiedBy>
  <cp:revision>6674</cp:revision>
  <dcterms:created xsi:type="dcterms:W3CDTF">2021-04-27T06:14:59Z</dcterms:created>
  <dcterms:modified xsi:type="dcterms:W3CDTF">2026-08-05T10:38:35Z</dcterms:modified>
</cp:coreProperties>
</file>